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310" r:id="rId20"/>
    <p:sldId id="263" r:id="rId21"/>
    <p:sldId id="309" r:id="rId22"/>
    <p:sldId id="264" r:id="rId23"/>
    <p:sldId id="265" r:id="rId24"/>
    <p:sldId id="266" r:id="rId25"/>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1033768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80837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289197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98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237487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C665FF-6E39-4D2B-A31B-6B047A0701C5}" type="datetimeFigureOut">
              <a:rPr lang="en-IN" smtClean="0"/>
              <a:t>17-10-2022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410399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2C665FF-6E39-4D2B-A31B-6B047A0701C5}" type="datetimeFigureOut">
              <a:rPr lang="en-IN" smtClean="0"/>
              <a:t>17-10-2022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52985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127877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4165558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589E-CB66-4BA6-8EC9-3324BB6F611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056756A-CEAC-47F8-A36E-89E0CFE0AA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A79D3A-5C54-46F7-8382-CEBE37D6AD1C}"/>
              </a:ext>
            </a:extLst>
          </p:cNvPr>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a:extLst>
              <a:ext uri="{FF2B5EF4-FFF2-40B4-BE49-F238E27FC236}">
                <a16:creationId xmlns:a16="http://schemas.microsoft.com/office/drawing/2014/main" id="{B62A5901-1C93-4B9E-B290-E111BF518A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97EB60-C267-47F8-9C5B-A9C3CA2481A4}"/>
              </a:ext>
            </a:extLst>
          </p:cNvPr>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207639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46902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C665FF-6E39-4D2B-A31B-6B047A0701C5}" type="datetimeFigureOut">
              <a:rPr lang="en-IN" smtClean="0"/>
              <a:t>17-10-2022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177900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6282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C665FF-6E39-4D2B-A31B-6B047A0701C5}" type="datetimeFigureOut">
              <a:rPr lang="en-IN" smtClean="0"/>
              <a:t>17-10-2022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00976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C665FF-6E39-4D2B-A31B-6B047A0701C5}" type="datetimeFigureOut">
              <a:rPr lang="en-IN" smtClean="0"/>
              <a:t>17-10-2022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57034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2C665FF-6E39-4D2B-A31B-6B047A0701C5}" type="datetimeFigureOut">
              <a:rPr lang="en-IN" smtClean="0"/>
              <a:t>17-10-2022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68787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171835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C665FF-6E39-4D2B-A31B-6B047A0701C5}" type="datetimeFigureOut">
              <a:rPr lang="en-IN" smtClean="0"/>
              <a:t>17-10-2022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5BC12-6CDC-4841-B5F7-CF6274EE55CA}" type="slidenum">
              <a:rPr lang="en-IN" smtClean="0"/>
              <a:t>‹#›</a:t>
            </a:fld>
            <a:endParaRPr lang="en-IN"/>
          </a:p>
        </p:txBody>
      </p:sp>
    </p:spTree>
    <p:extLst>
      <p:ext uri="{BB962C8B-B14F-4D97-AF65-F5344CB8AC3E}">
        <p14:creationId xmlns:p14="http://schemas.microsoft.com/office/powerpoint/2010/main" val="37099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2C665FF-6E39-4D2B-A31B-6B047A0701C5}" type="datetimeFigureOut">
              <a:rPr lang="en-IN" smtClean="0"/>
              <a:t>17-10-2022</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285BC12-6CDC-4841-B5F7-CF6274EE55CA}" type="slidenum">
              <a:rPr lang="en-IN" smtClean="0"/>
              <a:t>‹#›</a:t>
            </a:fld>
            <a:endParaRPr lang="en-IN"/>
          </a:p>
        </p:txBody>
      </p:sp>
    </p:spTree>
    <p:extLst>
      <p:ext uri="{BB962C8B-B14F-4D97-AF65-F5344CB8AC3E}">
        <p14:creationId xmlns:p14="http://schemas.microsoft.com/office/powerpoint/2010/main" val="306225197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xels.com/photo/spring-season-swat-pakistan-2117983/" TargetMode="External"/><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photos/snow-winter-cold-frost-frozen-3143778/" TargetMode="External"/><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photos/tree-trees-fog-weather-seasons-316479/" TargetMode="External"/><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1419187" TargetMode="External"/><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pixnio.com/media/autumn-season-poplar-yellow-leaves-autumn-leaf" TargetMode="External"/><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evaswensen/7676274636" TargetMode="External"/><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DC7C-3DB3-4EE1-B7A6-61D20F66E6D9}"/>
              </a:ext>
            </a:extLst>
          </p:cNvPr>
          <p:cNvSpPr>
            <a:spLocks noGrp="1"/>
          </p:cNvSpPr>
          <p:nvPr>
            <p:ph type="ctrTitle"/>
          </p:nvPr>
        </p:nvSpPr>
        <p:spPr>
          <a:xfrm>
            <a:off x="1282460" y="1701621"/>
            <a:ext cx="9144000" cy="2081334"/>
          </a:xfrm>
        </p:spPr>
        <p:txBody>
          <a:bodyPr>
            <a:normAutofit/>
          </a:bodyPr>
          <a:lstStyle/>
          <a:p>
            <a:r>
              <a:rPr lang="en-US" dirty="0"/>
              <a:t>Ayurveda for holistic health</a:t>
            </a:r>
            <a:br>
              <a:rPr lang="en-US" dirty="0"/>
            </a:br>
            <a:br>
              <a:rPr lang="en-US" dirty="0"/>
            </a:br>
            <a:r>
              <a:rPr lang="hi-IN" sz="4400" dirty="0"/>
              <a:t>समग्र</a:t>
            </a:r>
            <a:r>
              <a:rPr lang="hi-IN" altLang="en-US" sz="4400" dirty="0">
                <a:solidFill>
                  <a:srgbClr val="202124"/>
                </a:solidFill>
                <a:latin typeface="inherit"/>
              </a:rPr>
              <a:t> स्वास्थ्य के लिए आयुर्वेद</a:t>
            </a:r>
            <a:r>
              <a:rPr lang="hi-IN" altLang="en-US" sz="1200" dirty="0"/>
              <a:t> </a:t>
            </a:r>
            <a:endParaRPr lang="en-IN" dirty="0"/>
          </a:p>
        </p:txBody>
      </p:sp>
      <p:sp>
        <p:nvSpPr>
          <p:cNvPr id="3" name="Subtitle 2">
            <a:extLst>
              <a:ext uri="{FF2B5EF4-FFF2-40B4-BE49-F238E27FC236}">
                <a16:creationId xmlns:a16="http://schemas.microsoft.com/office/drawing/2014/main" id="{879F3E3A-2283-41DF-81C1-B66C1E34344C}"/>
              </a:ext>
            </a:extLst>
          </p:cNvPr>
          <p:cNvSpPr>
            <a:spLocks noGrp="1"/>
          </p:cNvSpPr>
          <p:nvPr>
            <p:ph type="subTitle" idx="1"/>
          </p:nvPr>
        </p:nvSpPr>
        <p:spPr>
          <a:xfrm>
            <a:off x="1524000" y="4351064"/>
            <a:ext cx="9144000" cy="906736"/>
          </a:xfrm>
        </p:spPr>
        <p:txBody>
          <a:bodyPr>
            <a:normAutofit/>
          </a:bodyPr>
          <a:lstStyle/>
          <a:p>
            <a:r>
              <a:rPr lang="en-US" sz="3200" dirty="0"/>
              <a:t>Celebration of Ayurveda @ 2047</a:t>
            </a:r>
            <a:endParaRPr lang="en-IN" sz="3200" dirty="0"/>
          </a:p>
        </p:txBody>
      </p:sp>
      <p:pic>
        <p:nvPicPr>
          <p:cNvPr id="9220" name="Picture 4" descr="Azadi Ka Amrit Mahotsav Logo PNG VECTOR - FREE Vector Design - Cdr, Ai,  EPS, PNG, SVG">
            <a:extLst>
              <a:ext uri="{FF2B5EF4-FFF2-40B4-BE49-F238E27FC236}">
                <a16:creationId xmlns:a16="http://schemas.microsoft.com/office/drawing/2014/main" id="{01BBDEDA-6073-43D1-A111-DEDE3FF76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460" y="254512"/>
            <a:ext cx="1539125" cy="879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ll India Institute of Ayurveda, Delhi - Wikipedia">
            <a:extLst>
              <a:ext uri="{FF2B5EF4-FFF2-40B4-BE49-F238E27FC236}">
                <a16:creationId xmlns:a16="http://schemas.microsoft.com/office/drawing/2014/main" id="{FC827A6A-4D29-4B1F-B884-F78A1627E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053" y="107718"/>
            <a:ext cx="1212221" cy="120671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224" name="Picture 8" descr="Ayush Ministry launches campaign to distribute its poly herbal ayurvedic  drugs AYUSH 64">
            <a:extLst>
              <a:ext uri="{FF2B5EF4-FFF2-40B4-BE49-F238E27FC236}">
                <a16:creationId xmlns:a16="http://schemas.microsoft.com/office/drawing/2014/main" id="{C426F173-1A8F-4405-8044-60E51F2BD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703" y="164654"/>
            <a:ext cx="1206710" cy="120671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zadi Ka Amrit Mahotsav Logo PNG Vector (AI, CDR) Free Download">
            <a:extLst>
              <a:ext uri="{FF2B5EF4-FFF2-40B4-BE49-F238E27FC236}">
                <a16:creationId xmlns:a16="http://schemas.microsoft.com/office/drawing/2014/main" id="{E09AD411-A1A9-445D-A1F4-28A0314F22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44" y="228599"/>
            <a:ext cx="1548232" cy="1026994"/>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National Ayurveda Day — Vikaspedia">
            <a:extLst>
              <a:ext uri="{FF2B5EF4-FFF2-40B4-BE49-F238E27FC236}">
                <a16:creationId xmlns:a16="http://schemas.microsoft.com/office/drawing/2014/main" id="{F32349C2-BED8-4CE7-8B98-D9537F8F0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623" y="187419"/>
            <a:ext cx="1082259" cy="11076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a:extLst>
              <a:ext uri="{FF2B5EF4-FFF2-40B4-BE49-F238E27FC236}">
                <a16:creationId xmlns:a16="http://schemas.microsoft.com/office/drawing/2014/main" id="{8ABBC3C4-0A39-4681-BFBA-6F3DD4252C6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B164348D-B49A-457C-B68F-D765D639AA0F}"/>
              </a:ext>
            </a:extLst>
          </p:cNvPr>
          <p:cNvSpPr/>
          <p:nvPr/>
        </p:nvSpPr>
        <p:spPr>
          <a:xfrm>
            <a:off x="2172750" y="5454755"/>
            <a:ext cx="8036653" cy="369332"/>
          </a:xfrm>
          <a:prstGeom prst="rect">
            <a:avLst/>
          </a:prstGeom>
        </p:spPr>
        <p:txBody>
          <a:bodyPr wrap="square">
            <a:spAutoFit/>
          </a:bodyPr>
          <a:lstStyle/>
          <a:p>
            <a:r>
              <a:rPr lang="en-US" dirty="0"/>
              <a:t>Holistic health - Physical, mental, emotional, social, intellectual, and spiritual</a:t>
            </a:r>
            <a:r>
              <a:rPr lang="hi-IN" dirty="0"/>
              <a:t> </a:t>
            </a:r>
            <a:r>
              <a:rPr lang="en-US" dirty="0"/>
              <a:t>health</a:t>
            </a:r>
            <a:endParaRPr lang="en-IN" dirty="0"/>
          </a:p>
        </p:txBody>
      </p:sp>
    </p:spTree>
    <p:extLst>
      <p:ext uri="{BB962C8B-B14F-4D97-AF65-F5344CB8AC3E}">
        <p14:creationId xmlns:p14="http://schemas.microsoft.com/office/powerpoint/2010/main" val="193819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6B84-9575-41FE-8617-3B0BD59419ED}"/>
              </a:ext>
            </a:extLst>
          </p:cNvPr>
          <p:cNvSpPr>
            <a:spLocks noGrp="1"/>
          </p:cNvSpPr>
          <p:nvPr>
            <p:ph type="title"/>
          </p:nvPr>
        </p:nvSpPr>
        <p:spPr>
          <a:xfrm>
            <a:off x="456920" y="676269"/>
            <a:ext cx="7084820" cy="1596177"/>
          </a:xfrm>
        </p:spPr>
        <p:txBody>
          <a:bodyPr>
            <a:normAutofit/>
          </a:bodyPr>
          <a:lstStyle/>
          <a:p>
            <a:pPr algn="l"/>
            <a:r>
              <a:rPr lang="hi-IN" sz="2400" dirty="0">
                <a:latin typeface="+mn-lt"/>
              </a:rPr>
              <a:t>नगरी नगरस्येव रथस्येव रथी यथा| </a:t>
            </a:r>
            <a:br>
              <a:rPr lang="hi-IN" sz="2400" dirty="0">
                <a:latin typeface="+mn-lt"/>
              </a:rPr>
            </a:br>
            <a:r>
              <a:rPr lang="hi-IN" sz="2400" dirty="0">
                <a:latin typeface="+mn-lt"/>
              </a:rPr>
              <a:t>स्वशरीरस्य मेधावी कृत्येष्ववहितो भवेत्</a:t>
            </a:r>
            <a:r>
              <a:rPr lang="en-IN" sz="2400" dirty="0">
                <a:latin typeface="+mn-lt"/>
              </a:rPr>
              <a:t>||</a:t>
            </a:r>
            <a:br>
              <a:rPr lang="en-IN" sz="2400" dirty="0">
                <a:latin typeface="+mn-lt"/>
              </a:rPr>
            </a:br>
            <a:br>
              <a:rPr lang="en-IN" sz="2400" dirty="0">
                <a:latin typeface="+mn-lt"/>
              </a:rPr>
            </a:br>
            <a:r>
              <a:rPr lang="hi-IN" sz="2400" dirty="0">
                <a:latin typeface="+mn-lt"/>
              </a:rPr>
              <a:t>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a:t>
            </a:r>
            <a:endParaRPr lang="en-IN" sz="2400" dirty="0">
              <a:latin typeface="+mn-lt"/>
            </a:endParaRPr>
          </a:p>
        </p:txBody>
      </p:sp>
      <p:sp>
        <p:nvSpPr>
          <p:cNvPr id="3" name="Content Placeholder 2">
            <a:extLst>
              <a:ext uri="{FF2B5EF4-FFF2-40B4-BE49-F238E27FC236}">
                <a16:creationId xmlns:a16="http://schemas.microsoft.com/office/drawing/2014/main" id="{CB4D3AD0-5C63-4666-8957-97A3A4B4A44B}"/>
              </a:ext>
            </a:extLst>
          </p:cNvPr>
          <p:cNvSpPr>
            <a:spLocks noGrp="1"/>
          </p:cNvSpPr>
          <p:nvPr>
            <p:ph idx="1"/>
          </p:nvPr>
        </p:nvSpPr>
        <p:spPr>
          <a:xfrm>
            <a:off x="807897" y="3031237"/>
            <a:ext cx="10364452" cy="3424107"/>
          </a:xfrm>
        </p:spPr>
        <p:txBody>
          <a:bodyPr/>
          <a:lstStyle/>
          <a:p>
            <a:r>
              <a:rPr lang="en-US" sz="2400" dirty="0"/>
              <a:t>Like the lord of a city in the affairs of his city, and a charioteer in the management of his chariot, so should a wise man be ever vigilant in the caring of his own body</a:t>
            </a:r>
            <a:endParaRPr lang="hi-IN" sz="2400" dirty="0"/>
          </a:p>
          <a:p>
            <a:endParaRPr lang="hi-IN" sz="2400" dirty="0"/>
          </a:p>
          <a:p>
            <a:r>
              <a:rPr lang="hi-IN" altLang="en-US" sz="2400" dirty="0">
                <a:solidFill>
                  <a:srgbClr val="202124"/>
                </a:solidFill>
              </a:rPr>
              <a:t>जैसे नगर का स्वामी अपने नगर का और एक कुशल सारथी अपने रथ का ध्यान रखता है, वैसे ही एक बुद्धिमान व्यक्ति को अपने शरीर की देखभाल में हमेशा सतर्क रहना चाहिए ।</a:t>
            </a:r>
            <a:endParaRPr lang="en-US" altLang="en-US" sz="2400" dirty="0"/>
          </a:p>
          <a:p>
            <a:endParaRPr lang="en-IN" sz="2400" dirty="0"/>
          </a:p>
        </p:txBody>
      </p:sp>
      <p:sp>
        <p:nvSpPr>
          <p:cNvPr id="6" name="Rectangle 3">
            <a:extLst>
              <a:ext uri="{FF2B5EF4-FFF2-40B4-BE49-F238E27FC236}">
                <a16:creationId xmlns:a16="http://schemas.microsoft.com/office/drawing/2014/main" id="{C9124F78-01B7-468E-A207-E809824EA7CB}"/>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pic>
        <p:nvPicPr>
          <p:cNvPr id="8194" name="Picture 2" descr="See the source image">
            <a:extLst>
              <a:ext uri="{FF2B5EF4-FFF2-40B4-BE49-F238E27FC236}">
                <a16:creationId xmlns:a16="http://schemas.microsoft.com/office/drawing/2014/main" id="{E90D50BD-CDF1-7D8F-01B4-1F5F61A30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595" y="-1"/>
            <a:ext cx="4193406" cy="248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76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2B7D-EDC6-44B7-A916-19F453ACA93C}"/>
              </a:ext>
            </a:extLst>
          </p:cNvPr>
          <p:cNvSpPr>
            <a:spLocks noGrp="1"/>
          </p:cNvSpPr>
          <p:nvPr>
            <p:ph type="title"/>
          </p:nvPr>
        </p:nvSpPr>
        <p:spPr>
          <a:xfrm>
            <a:off x="-135379" y="268711"/>
            <a:ext cx="10364451" cy="1596177"/>
          </a:xfrm>
        </p:spPr>
        <p:txBody>
          <a:bodyPr>
            <a:normAutofit/>
          </a:bodyPr>
          <a:lstStyle/>
          <a:p>
            <a:r>
              <a:rPr lang="hi-IN" sz="2400" dirty="0">
                <a:latin typeface="+mn-lt"/>
              </a:rPr>
              <a:t>न नक्तं दधि भुञ्जीत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 </a:t>
            </a:r>
            <a:br>
              <a:rPr lang="en-US" sz="2400" dirty="0">
                <a:solidFill>
                  <a:prstClr val="black"/>
                </a:solidFill>
                <a:latin typeface="+mn-lt"/>
              </a:rPr>
            </a:br>
            <a:br>
              <a:rPr lang="en-US" sz="2400" dirty="0">
                <a:solidFill>
                  <a:prstClr val="black"/>
                </a:solidFill>
                <a:latin typeface="+mn-lt"/>
              </a:rPr>
            </a:br>
            <a:r>
              <a:rPr lang="en-US" sz="2400" dirty="0">
                <a:latin typeface="+mn-lt"/>
              </a:rPr>
              <a:t>Curd should not be consumed at night </a:t>
            </a:r>
            <a:r>
              <a:rPr lang="hi-IN" sz="2400" dirty="0">
                <a:latin typeface="+mn-lt"/>
              </a:rPr>
              <a:t> </a:t>
            </a:r>
            <a:endParaRPr lang="en-IN" sz="2400" dirty="0">
              <a:latin typeface="+mn-lt"/>
            </a:endParaRPr>
          </a:p>
        </p:txBody>
      </p:sp>
      <p:sp>
        <p:nvSpPr>
          <p:cNvPr id="3" name="Content Placeholder 2">
            <a:extLst>
              <a:ext uri="{FF2B5EF4-FFF2-40B4-BE49-F238E27FC236}">
                <a16:creationId xmlns:a16="http://schemas.microsoft.com/office/drawing/2014/main" id="{ECFC1E74-1E6D-4BC7-896B-2AB2FC07ADE0}"/>
              </a:ext>
            </a:extLst>
          </p:cNvPr>
          <p:cNvSpPr>
            <a:spLocks noGrp="1"/>
          </p:cNvSpPr>
          <p:nvPr>
            <p:ph idx="1"/>
          </p:nvPr>
        </p:nvSpPr>
        <p:spPr/>
        <p:txBody>
          <a:bodyPr>
            <a:normAutofit/>
          </a:bodyPr>
          <a:lstStyle/>
          <a:p>
            <a:endParaRPr lang="hi-IN" sz="2400" dirty="0"/>
          </a:p>
          <a:p>
            <a:endParaRPr lang="hi-IN" sz="2400" dirty="0"/>
          </a:p>
          <a:p>
            <a:r>
              <a:rPr lang="hi-IN" sz="2400" dirty="0"/>
              <a:t>रात को दही का सेवन वर्जित है ।</a:t>
            </a:r>
            <a:endParaRPr lang="en-IN" sz="2400" dirty="0"/>
          </a:p>
        </p:txBody>
      </p:sp>
      <p:pic>
        <p:nvPicPr>
          <p:cNvPr id="9218" name="Picture 2" descr="See the source image">
            <a:extLst>
              <a:ext uri="{FF2B5EF4-FFF2-40B4-BE49-F238E27FC236}">
                <a16:creationId xmlns:a16="http://schemas.microsoft.com/office/drawing/2014/main" id="{7F5617FD-0CB8-B4EC-7C29-01077F21E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147136"/>
            <a:ext cx="5715000" cy="4710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5087-9FAA-4561-81F4-A7C387D9DBB8}"/>
              </a:ext>
            </a:extLst>
          </p:cNvPr>
          <p:cNvSpPr>
            <a:spLocks noGrp="1"/>
          </p:cNvSpPr>
          <p:nvPr>
            <p:ph type="title"/>
          </p:nvPr>
        </p:nvSpPr>
        <p:spPr/>
        <p:txBody>
          <a:bodyPr/>
          <a:lstStyle/>
          <a:p>
            <a:r>
              <a:rPr lang="hi-IN" sz="2400" dirty="0">
                <a:latin typeface="+mn-lt"/>
              </a:rPr>
              <a:t>न वेगान् धारयेद्धीमाञ्जातान् मूत्रपुरीषयोः|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a:t>
            </a:r>
            <a:endParaRPr lang="en-IN" sz="2400" dirty="0">
              <a:latin typeface="+mn-lt"/>
            </a:endParaRPr>
          </a:p>
        </p:txBody>
      </p:sp>
      <p:sp>
        <p:nvSpPr>
          <p:cNvPr id="3" name="Content Placeholder 2">
            <a:extLst>
              <a:ext uri="{FF2B5EF4-FFF2-40B4-BE49-F238E27FC236}">
                <a16:creationId xmlns:a16="http://schemas.microsoft.com/office/drawing/2014/main" id="{54EE9BAF-C591-459F-9FBF-4F14E2E502FF}"/>
              </a:ext>
            </a:extLst>
          </p:cNvPr>
          <p:cNvSpPr>
            <a:spLocks noGrp="1"/>
          </p:cNvSpPr>
          <p:nvPr>
            <p:ph idx="1"/>
          </p:nvPr>
        </p:nvSpPr>
        <p:spPr/>
        <p:txBody>
          <a:bodyPr/>
          <a:lstStyle/>
          <a:p>
            <a:r>
              <a:rPr lang="en-US" sz="2400" dirty="0"/>
              <a:t>The intelligent person should not suppress the natural urges initiated by sensations of urine and defecation</a:t>
            </a:r>
            <a:endParaRPr lang="hi-IN" sz="2400" dirty="0"/>
          </a:p>
          <a:p>
            <a:endParaRPr lang="hi-IN" sz="2400" dirty="0"/>
          </a:p>
          <a:p>
            <a:r>
              <a:rPr lang="hi-IN" altLang="en-US" sz="2400" dirty="0">
                <a:solidFill>
                  <a:srgbClr val="202124"/>
                </a:solidFill>
              </a:rPr>
              <a:t>बुद्धिमान व्यक्ति को अप</a:t>
            </a:r>
            <a:r>
              <a:rPr lang="sa-IN" altLang="en-US" sz="2400" dirty="0">
                <a:solidFill>
                  <a:srgbClr val="202124"/>
                </a:solidFill>
              </a:rPr>
              <a:t>ने</a:t>
            </a:r>
            <a:r>
              <a:rPr lang="hi-IN" altLang="en-US" sz="2400" dirty="0">
                <a:solidFill>
                  <a:srgbClr val="202124"/>
                </a:solidFill>
              </a:rPr>
              <a:t> </a:t>
            </a:r>
            <a:r>
              <a:rPr lang="sa-IN" altLang="en-US" sz="2400" dirty="0">
                <a:solidFill>
                  <a:srgbClr val="202124"/>
                </a:solidFill>
              </a:rPr>
              <a:t>मूत्र</a:t>
            </a:r>
            <a:r>
              <a:rPr lang="hi-IN" altLang="en-US" sz="2400" dirty="0">
                <a:solidFill>
                  <a:srgbClr val="202124"/>
                </a:solidFill>
              </a:rPr>
              <a:t> और </a:t>
            </a:r>
            <a:r>
              <a:rPr lang="sa-IN" altLang="en-US" sz="2400" dirty="0">
                <a:solidFill>
                  <a:srgbClr val="202124"/>
                </a:solidFill>
              </a:rPr>
              <a:t>पुरीष</a:t>
            </a:r>
            <a:r>
              <a:rPr lang="hi-IN" altLang="en-US" sz="2400" dirty="0">
                <a:solidFill>
                  <a:srgbClr val="202124"/>
                </a:solidFill>
              </a:rPr>
              <a:t> की प्राकृतिक संवेदनाओं को नहीं रोकना चाहिए।</a:t>
            </a:r>
            <a:endParaRPr lang="en-US" altLang="en-US" sz="2400" dirty="0"/>
          </a:p>
          <a:p>
            <a:endParaRPr lang="hi-IN" sz="2400" dirty="0"/>
          </a:p>
          <a:p>
            <a:endParaRPr lang="en-IN" sz="2400" dirty="0"/>
          </a:p>
        </p:txBody>
      </p:sp>
      <p:sp>
        <p:nvSpPr>
          <p:cNvPr id="4" name="Rectangle 1">
            <a:extLst>
              <a:ext uri="{FF2B5EF4-FFF2-40B4-BE49-F238E27FC236}">
                <a16:creationId xmlns:a16="http://schemas.microsoft.com/office/drawing/2014/main" id="{382F74E5-419E-4DD7-8A9E-072999A8F17D}"/>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6356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D4CE-38D6-4446-8BD4-11C3AD747AAD}"/>
              </a:ext>
            </a:extLst>
          </p:cNvPr>
          <p:cNvSpPr>
            <a:spLocks noGrp="1"/>
          </p:cNvSpPr>
          <p:nvPr>
            <p:ph type="title"/>
          </p:nvPr>
        </p:nvSpPr>
        <p:spPr>
          <a:xfrm>
            <a:off x="105879" y="618517"/>
            <a:ext cx="7700210" cy="1596177"/>
          </a:xfrm>
        </p:spPr>
        <p:txBody>
          <a:bodyPr/>
          <a:lstStyle/>
          <a:p>
            <a:r>
              <a:rPr lang="hi-IN" sz="2400" dirty="0">
                <a:latin typeface="+mn-lt"/>
              </a:rPr>
              <a:t>ब्राह्मे मुहूर्त उत्तिष्ठेत्स्वस्थो रक्षार्थमायुषः| (अष्टांगहृदय)</a:t>
            </a:r>
            <a:endParaRPr lang="en-IN" sz="2400" dirty="0">
              <a:latin typeface="+mn-lt"/>
            </a:endParaRPr>
          </a:p>
        </p:txBody>
      </p:sp>
      <p:sp>
        <p:nvSpPr>
          <p:cNvPr id="3" name="Content Placeholder 2">
            <a:extLst>
              <a:ext uri="{FF2B5EF4-FFF2-40B4-BE49-F238E27FC236}">
                <a16:creationId xmlns:a16="http://schemas.microsoft.com/office/drawing/2014/main" id="{2F91C46D-9B92-42FD-B9D7-8C0598665BFB}"/>
              </a:ext>
            </a:extLst>
          </p:cNvPr>
          <p:cNvSpPr>
            <a:spLocks noGrp="1"/>
          </p:cNvSpPr>
          <p:nvPr>
            <p:ph idx="1"/>
          </p:nvPr>
        </p:nvSpPr>
        <p:spPr>
          <a:xfrm>
            <a:off x="-52739" y="2530723"/>
            <a:ext cx="8152598" cy="3424107"/>
          </a:xfrm>
        </p:spPr>
        <p:txBody>
          <a:bodyPr>
            <a:normAutofit/>
          </a:bodyPr>
          <a:lstStyle/>
          <a:p>
            <a:r>
              <a:rPr lang="en-US" sz="2400" dirty="0"/>
              <a:t>Ayurveda advocates waking up early in the morning i.e. in </a:t>
            </a:r>
            <a:r>
              <a:rPr lang="en-US" sz="2400" dirty="0" err="1"/>
              <a:t>Brahmamuhurta</a:t>
            </a:r>
            <a:r>
              <a:rPr lang="en-US" sz="2400" dirty="0"/>
              <a:t> 4.30-5.00 am (45 minutes before sun rise). It is considered as healthiest practice and helps in preventing many diseases. </a:t>
            </a:r>
            <a:endParaRPr lang="hi-IN" sz="2400" dirty="0"/>
          </a:p>
          <a:p>
            <a:r>
              <a:rPr lang="hi-IN" altLang="en-US" sz="2400" dirty="0">
                <a:solidFill>
                  <a:srgbClr val="202124"/>
                </a:solidFill>
              </a:rPr>
              <a:t>स्वास्थ्य की रक्षा चाहने वाले को सुबह ब्राह्ममुहूर्त (अर्थात सूर्योदय से 45 मिनट पहले) में उठना चाहिए ।</a:t>
            </a:r>
            <a:r>
              <a:rPr lang="hi-IN" sz="2400" dirty="0"/>
              <a:t> </a:t>
            </a:r>
            <a:endParaRPr lang="en-US" sz="2400" dirty="0"/>
          </a:p>
        </p:txBody>
      </p:sp>
      <p:sp>
        <p:nvSpPr>
          <p:cNvPr id="4" name="Rectangle 1">
            <a:extLst>
              <a:ext uri="{FF2B5EF4-FFF2-40B4-BE49-F238E27FC236}">
                <a16:creationId xmlns:a16="http://schemas.microsoft.com/office/drawing/2014/main" id="{6E301BE7-A490-4D9F-8806-61FC2252E07E}"/>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pic>
        <p:nvPicPr>
          <p:cNvPr id="10244" name="Picture 4" descr="See the source image">
            <a:extLst>
              <a:ext uri="{FF2B5EF4-FFF2-40B4-BE49-F238E27FC236}">
                <a16:creationId xmlns:a16="http://schemas.microsoft.com/office/drawing/2014/main" id="{EC89CD81-058C-6509-60EC-F6561F367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859" y="0"/>
            <a:ext cx="40921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9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BDB-45CD-48C6-9674-DA3369F413FF}"/>
              </a:ext>
            </a:extLst>
          </p:cNvPr>
          <p:cNvSpPr>
            <a:spLocks noGrp="1"/>
          </p:cNvSpPr>
          <p:nvPr>
            <p:ph type="title"/>
          </p:nvPr>
        </p:nvSpPr>
        <p:spPr>
          <a:xfrm>
            <a:off x="288134" y="541515"/>
            <a:ext cx="8422730" cy="1922552"/>
          </a:xfrm>
        </p:spPr>
        <p:txBody>
          <a:bodyPr/>
          <a:lstStyle/>
          <a:p>
            <a:r>
              <a:rPr lang="hi-IN" sz="2400" dirty="0">
                <a:latin typeface="+mn-lt"/>
              </a:rPr>
              <a:t>सद्वचनमनुष्ठेयानाम्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a:t>
            </a:r>
            <a:br>
              <a:rPr lang="en-US" sz="2400" dirty="0">
                <a:solidFill>
                  <a:prstClr val="black"/>
                </a:solidFill>
                <a:latin typeface="+mn-lt"/>
              </a:rPr>
            </a:br>
            <a:br>
              <a:rPr lang="en-US" sz="2400" dirty="0">
                <a:solidFill>
                  <a:prstClr val="black"/>
                </a:solidFill>
                <a:latin typeface="+mn-lt"/>
              </a:rPr>
            </a:br>
            <a:r>
              <a:rPr lang="en-US" sz="2400" dirty="0">
                <a:latin typeface="+mn-lt"/>
              </a:rPr>
              <a:t>one should follow ethical practices for the mental health promotion.</a:t>
            </a:r>
            <a:endParaRPr lang="en-IN" sz="2400" dirty="0">
              <a:latin typeface="+mn-lt"/>
            </a:endParaRPr>
          </a:p>
        </p:txBody>
      </p:sp>
      <p:sp>
        <p:nvSpPr>
          <p:cNvPr id="3" name="Content Placeholder 2">
            <a:extLst>
              <a:ext uri="{FF2B5EF4-FFF2-40B4-BE49-F238E27FC236}">
                <a16:creationId xmlns:a16="http://schemas.microsoft.com/office/drawing/2014/main" id="{940586BB-1A75-44E3-9B82-A081E4C28CBC}"/>
              </a:ext>
            </a:extLst>
          </p:cNvPr>
          <p:cNvSpPr>
            <a:spLocks noGrp="1"/>
          </p:cNvSpPr>
          <p:nvPr>
            <p:ph idx="1"/>
          </p:nvPr>
        </p:nvSpPr>
        <p:spPr>
          <a:xfrm>
            <a:off x="288134" y="2464067"/>
            <a:ext cx="7902965" cy="3424107"/>
          </a:xfrm>
        </p:spPr>
        <p:txBody>
          <a:bodyPr>
            <a:normAutofit/>
          </a:bodyPr>
          <a:lstStyle/>
          <a:p>
            <a:endParaRPr lang="hi-IN" sz="2400" dirty="0"/>
          </a:p>
          <a:p>
            <a:endParaRPr lang="hi-IN" sz="2400" dirty="0"/>
          </a:p>
          <a:p>
            <a:r>
              <a:rPr lang="hi-IN" sz="2400" dirty="0"/>
              <a:t>व्यक्ति को हमेशा सद्वचनों का (अच्छे वचनों का) पालन करना चाहिए ।</a:t>
            </a:r>
          </a:p>
        </p:txBody>
      </p:sp>
      <p:pic>
        <p:nvPicPr>
          <p:cNvPr id="11266" name="Picture 2" descr="See the source image">
            <a:extLst>
              <a:ext uri="{FF2B5EF4-FFF2-40B4-BE49-F238E27FC236}">
                <a16:creationId xmlns:a16="http://schemas.microsoft.com/office/drawing/2014/main" id="{EEDC392A-5102-F4BE-92AF-7D8AA75C9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864" y="0"/>
            <a:ext cx="34811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87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F252-F4C6-47F7-9769-8EBDB1F5F9C4}"/>
              </a:ext>
            </a:extLst>
          </p:cNvPr>
          <p:cNvSpPr>
            <a:spLocks noGrp="1"/>
          </p:cNvSpPr>
          <p:nvPr>
            <p:ph type="title"/>
          </p:nvPr>
        </p:nvSpPr>
        <p:spPr>
          <a:xfrm>
            <a:off x="926921" y="320133"/>
            <a:ext cx="10338157" cy="1596177"/>
          </a:xfrm>
        </p:spPr>
        <p:txBody>
          <a:bodyPr/>
          <a:lstStyle/>
          <a:p>
            <a:r>
              <a:rPr lang="hi-IN" sz="2400" dirty="0">
                <a:latin typeface="+mn-lt"/>
              </a:rPr>
              <a:t>अभ्यङ्गमाचरेन्नित्यं । </a:t>
            </a:r>
            <a:r>
              <a:rPr lang="hi-IN" sz="2400" dirty="0">
                <a:solidFill>
                  <a:prstClr val="black"/>
                </a:solidFill>
                <a:latin typeface="+mn-lt"/>
              </a:rPr>
              <a:t>(अष्टांगहृदय)</a:t>
            </a:r>
            <a:br>
              <a:rPr lang="en-IN" sz="2400" dirty="0">
                <a:solidFill>
                  <a:prstClr val="black"/>
                </a:solidFill>
                <a:latin typeface="+mn-lt"/>
              </a:rPr>
            </a:br>
            <a:br>
              <a:rPr lang="en-US" sz="2400" dirty="0">
                <a:solidFill>
                  <a:prstClr val="black"/>
                </a:solidFill>
                <a:latin typeface="+mn-lt"/>
              </a:rPr>
            </a:br>
            <a:r>
              <a:rPr lang="en-US" sz="2400" dirty="0">
                <a:latin typeface="+mn-lt"/>
              </a:rPr>
              <a:t>Application of oil on body should be done on daily basis.</a:t>
            </a:r>
            <a:r>
              <a:rPr lang="hi-IN" sz="2400" dirty="0">
                <a:latin typeface="+mn-lt"/>
              </a:rPr>
              <a:t> </a:t>
            </a:r>
            <a:endParaRPr lang="en-IN" sz="2400" dirty="0">
              <a:latin typeface="+mn-lt"/>
            </a:endParaRPr>
          </a:p>
        </p:txBody>
      </p:sp>
      <p:sp>
        <p:nvSpPr>
          <p:cNvPr id="3" name="Content Placeholder 2">
            <a:extLst>
              <a:ext uri="{FF2B5EF4-FFF2-40B4-BE49-F238E27FC236}">
                <a16:creationId xmlns:a16="http://schemas.microsoft.com/office/drawing/2014/main" id="{0EAB05D0-BB9F-4CB8-B2E6-6089509C0674}"/>
              </a:ext>
            </a:extLst>
          </p:cNvPr>
          <p:cNvSpPr>
            <a:spLocks noGrp="1"/>
          </p:cNvSpPr>
          <p:nvPr>
            <p:ph idx="1"/>
          </p:nvPr>
        </p:nvSpPr>
        <p:spPr>
          <a:xfrm>
            <a:off x="211131" y="2453720"/>
            <a:ext cx="5621778" cy="3424107"/>
          </a:xfrm>
        </p:spPr>
        <p:txBody>
          <a:bodyPr>
            <a:normAutofit/>
          </a:bodyPr>
          <a:lstStyle/>
          <a:p>
            <a:endParaRPr lang="hi-IN" sz="2400" dirty="0"/>
          </a:p>
          <a:p>
            <a:endParaRPr lang="hi-IN" sz="2400" dirty="0"/>
          </a:p>
          <a:p>
            <a:r>
              <a:rPr lang="hi-IN" sz="2400" dirty="0"/>
              <a:t>प्रतिदिन शरीर की मालिश करनी चाहिए ।</a:t>
            </a:r>
            <a:endParaRPr lang="en-IN" sz="2400" dirty="0"/>
          </a:p>
        </p:txBody>
      </p:sp>
      <p:pic>
        <p:nvPicPr>
          <p:cNvPr id="12290" name="Picture 2" descr="See the source image">
            <a:extLst>
              <a:ext uri="{FF2B5EF4-FFF2-40B4-BE49-F238E27FC236}">
                <a16:creationId xmlns:a16="http://schemas.microsoft.com/office/drawing/2014/main" id="{1760F6D4-2729-3C1A-6AA8-4B65767FA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367093"/>
            <a:ext cx="6175543"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1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55D5-122C-46CC-84D8-F6BE2557133A}"/>
              </a:ext>
            </a:extLst>
          </p:cNvPr>
          <p:cNvSpPr>
            <a:spLocks noGrp="1"/>
          </p:cNvSpPr>
          <p:nvPr>
            <p:ph type="title"/>
          </p:nvPr>
        </p:nvSpPr>
        <p:spPr/>
        <p:txBody>
          <a:bodyPr>
            <a:normAutofit/>
          </a:bodyPr>
          <a:lstStyle/>
          <a:p>
            <a:pPr algn="l"/>
            <a:r>
              <a:rPr lang="hi-IN" sz="2400" dirty="0">
                <a:latin typeface="+mn-lt"/>
              </a:rPr>
              <a:t>आर्द्रसन्तानता त्यागः कायवाक्चेतसां दमः|</a:t>
            </a:r>
            <a:br>
              <a:rPr lang="en-IN" sz="2400" dirty="0">
                <a:latin typeface="+mn-lt"/>
              </a:rPr>
            </a:br>
            <a:br>
              <a:rPr lang="en-US" sz="2400" dirty="0">
                <a:latin typeface="+mn-lt"/>
              </a:rPr>
            </a:br>
            <a:r>
              <a:rPr lang="hi-IN" sz="2400" dirty="0">
                <a:latin typeface="+mn-lt"/>
              </a:rPr>
              <a:t>स्वार्थबुद्धिः परार्थेषु पर्याप्तमिति सद्व्रतम्|| </a:t>
            </a:r>
            <a:r>
              <a:rPr lang="en-US" sz="2400" dirty="0">
                <a:solidFill>
                  <a:prstClr val="black"/>
                </a:solidFill>
                <a:latin typeface="+mn-lt"/>
              </a:rPr>
              <a:t>(</a:t>
            </a:r>
            <a:r>
              <a:rPr lang="hi-IN" sz="2400" dirty="0">
                <a:solidFill>
                  <a:prstClr val="black"/>
                </a:solidFill>
                <a:latin typeface="+mn-lt"/>
              </a:rPr>
              <a:t>अष्टांगहृदय</a:t>
            </a:r>
            <a:r>
              <a:rPr lang="en-US" sz="2400" dirty="0">
                <a:solidFill>
                  <a:prstClr val="black"/>
                </a:solidFill>
                <a:latin typeface="+mn-lt"/>
              </a:rPr>
              <a:t>)</a:t>
            </a:r>
            <a:r>
              <a:rPr lang="hi-IN" sz="2400" dirty="0">
                <a:latin typeface="+mn-lt"/>
              </a:rPr>
              <a:t> </a:t>
            </a:r>
            <a:endParaRPr lang="en-IN" sz="2400" dirty="0">
              <a:latin typeface="+mn-lt"/>
            </a:endParaRPr>
          </a:p>
        </p:txBody>
      </p:sp>
      <p:sp>
        <p:nvSpPr>
          <p:cNvPr id="3" name="Content Placeholder 2">
            <a:extLst>
              <a:ext uri="{FF2B5EF4-FFF2-40B4-BE49-F238E27FC236}">
                <a16:creationId xmlns:a16="http://schemas.microsoft.com/office/drawing/2014/main" id="{A6EC1B08-4D11-4949-802A-C05E9B555053}"/>
              </a:ext>
            </a:extLst>
          </p:cNvPr>
          <p:cNvSpPr>
            <a:spLocks noGrp="1"/>
          </p:cNvSpPr>
          <p:nvPr>
            <p:ph idx="1"/>
          </p:nvPr>
        </p:nvSpPr>
        <p:spPr/>
        <p:txBody>
          <a:bodyPr/>
          <a:lstStyle/>
          <a:p>
            <a:r>
              <a:rPr lang="en-US" sz="2400" dirty="0"/>
              <a:t>Compassion towards all living beings, controlling the activities of mind, body and speech, showing selfless devotion to the cause of others are considered as good conduct. </a:t>
            </a:r>
            <a:endParaRPr lang="hi-IN" sz="2400" dirty="0"/>
          </a:p>
          <a:p>
            <a:endParaRPr lang="hi-IN" sz="2400" dirty="0"/>
          </a:p>
          <a:p>
            <a:r>
              <a:rPr lang="hi-IN" altLang="en-US" sz="2400" dirty="0">
                <a:solidFill>
                  <a:srgbClr val="202124"/>
                </a:solidFill>
              </a:rPr>
              <a:t>सभी जीवों के प्रति करुणा, मन, शरीर और वाणी की गतिविधियों को नियंत्रित रखना, दूसरों के लिए निःस्वार्थ भक्ति होना यह अच्छा आचरण माना जाता है।</a:t>
            </a:r>
            <a:r>
              <a:rPr lang="hi-IN" altLang="en-US" sz="2400" dirty="0"/>
              <a:t> </a:t>
            </a:r>
            <a:endParaRPr lang="en-US" altLang="en-US" sz="2400" dirty="0"/>
          </a:p>
          <a:p>
            <a:endParaRPr lang="en-IN" sz="2400" dirty="0"/>
          </a:p>
        </p:txBody>
      </p:sp>
      <p:sp>
        <p:nvSpPr>
          <p:cNvPr id="4" name="Rectangle 1">
            <a:extLst>
              <a:ext uri="{FF2B5EF4-FFF2-40B4-BE49-F238E27FC236}">
                <a16:creationId xmlns:a16="http://schemas.microsoft.com/office/drawing/2014/main" id="{945703BD-0914-4BD3-8FE3-CAC1BB4F0C27}"/>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08026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A9F2-14E2-4EEC-BD93-A45CAD4E536E}"/>
              </a:ext>
            </a:extLst>
          </p:cNvPr>
          <p:cNvSpPr>
            <a:spLocks noGrp="1"/>
          </p:cNvSpPr>
          <p:nvPr>
            <p:ph type="title"/>
          </p:nvPr>
        </p:nvSpPr>
        <p:spPr/>
        <p:txBody>
          <a:bodyPr>
            <a:normAutofit/>
          </a:bodyPr>
          <a:lstStyle/>
          <a:p>
            <a:r>
              <a:rPr lang="hi-IN" sz="2400" dirty="0">
                <a:latin typeface="+mn-lt"/>
              </a:rPr>
              <a:t>दिनचर्यां निशाचर्यां ऋतुचर्यां यथोदिताम् | </a:t>
            </a:r>
            <a:br>
              <a:rPr lang="en-IN" sz="2400" dirty="0">
                <a:latin typeface="+mn-lt"/>
              </a:rPr>
            </a:br>
            <a:r>
              <a:rPr lang="hi-IN" sz="2400" dirty="0">
                <a:latin typeface="+mn-lt"/>
              </a:rPr>
              <a:t>आचरणपुरुषःस्वस्थः सदा तिष्ठति नान्यथा || </a:t>
            </a:r>
            <a:endParaRPr lang="en-IN" sz="2400" dirty="0">
              <a:latin typeface="+mn-lt"/>
            </a:endParaRPr>
          </a:p>
        </p:txBody>
      </p:sp>
      <p:sp>
        <p:nvSpPr>
          <p:cNvPr id="3" name="Content Placeholder 2">
            <a:extLst>
              <a:ext uri="{FF2B5EF4-FFF2-40B4-BE49-F238E27FC236}">
                <a16:creationId xmlns:a16="http://schemas.microsoft.com/office/drawing/2014/main" id="{AB0E40BE-8B57-4D0C-8018-266AF0FD7F6A}"/>
              </a:ext>
            </a:extLst>
          </p:cNvPr>
          <p:cNvSpPr>
            <a:spLocks noGrp="1"/>
          </p:cNvSpPr>
          <p:nvPr>
            <p:ph idx="1"/>
          </p:nvPr>
        </p:nvSpPr>
        <p:spPr/>
        <p:txBody>
          <a:bodyPr>
            <a:normAutofit fontScale="85000" lnSpcReduction="20000"/>
          </a:bodyPr>
          <a:lstStyle/>
          <a:p>
            <a:r>
              <a:rPr lang="en-US" sz="2400" dirty="0"/>
              <a:t>A person remains always healthy by the systematic practice of the day-schedules, night-schedules, and seasonal schedules as prescribed in various branches of the health science and any deviation to such practice would cause deterioration to good health.</a:t>
            </a:r>
            <a:endParaRPr lang="hi-IN" sz="2400" dirty="0"/>
          </a:p>
          <a:p>
            <a:endParaRPr lang="hi-IN" sz="2400" dirty="0"/>
          </a:p>
          <a:p>
            <a:r>
              <a:rPr lang="hi-IN" altLang="en-US" sz="2400" dirty="0">
                <a:solidFill>
                  <a:srgbClr val="202124"/>
                </a:solidFill>
              </a:rPr>
              <a:t>स्वास्थ्य विज्ञान की विभिन्न शाखाओं में निर्धारित दिनचर्या, रात्रिचर्या और </a:t>
            </a:r>
            <a:r>
              <a:rPr lang="hi-IN" sz="2400" dirty="0"/>
              <a:t>ऋतुचर्या</a:t>
            </a:r>
            <a:r>
              <a:rPr lang="hi-IN" altLang="en-US" sz="2400" dirty="0">
                <a:solidFill>
                  <a:srgbClr val="202124"/>
                </a:solidFill>
              </a:rPr>
              <a:t> के उचित अभ्यास से व्यक्ति हमेशा स्वस्थ बना रहता है और इस तरह के अभ्यास के न करने से स्वास्थ्य खराब हो सकता है।</a:t>
            </a:r>
            <a:r>
              <a:rPr lang="hi-IN" altLang="en-US" sz="2400" dirty="0"/>
              <a:t> </a:t>
            </a:r>
            <a:endParaRPr lang="en-US" altLang="en-US" sz="2400" dirty="0"/>
          </a:p>
          <a:p>
            <a:pPr marL="0" indent="0">
              <a:buNone/>
            </a:pPr>
            <a:r>
              <a:rPr lang="hi-IN" sz="2400" dirty="0"/>
              <a:t> </a:t>
            </a:r>
            <a:endParaRPr lang="en-IN" sz="2400" dirty="0"/>
          </a:p>
        </p:txBody>
      </p:sp>
      <p:sp>
        <p:nvSpPr>
          <p:cNvPr id="4" name="Rectangle 1">
            <a:extLst>
              <a:ext uri="{FF2B5EF4-FFF2-40B4-BE49-F238E27FC236}">
                <a16:creationId xmlns:a16="http://schemas.microsoft.com/office/drawing/2014/main" id="{5639125F-749F-4427-9AA2-52C682A2BC8C}"/>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697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416-969F-4314-B08F-BA81430136DE}"/>
              </a:ext>
            </a:extLst>
          </p:cNvPr>
          <p:cNvSpPr>
            <a:spLocks noGrp="1"/>
          </p:cNvSpPr>
          <p:nvPr>
            <p:ph type="title"/>
          </p:nvPr>
        </p:nvSpPr>
        <p:spPr>
          <a:xfrm>
            <a:off x="989349" y="400446"/>
            <a:ext cx="10364451" cy="1596177"/>
          </a:xfrm>
        </p:spPr>
        <p:txBody>
          <a:bodyPr>
            <a:normAutofit/>
          </a:bodyPr>
          <a:lstStyle/>
          <a:p>
            <a:pPr algn="l"/>
            <a:r>
              <a:rPr lang="hi-IN" sz="2400" dirty="0">
                <a:latin typeface="+mn-lt"/>
              </a:rPr>
              <a:t>ऋत्वोरन्त्यादिसप्ताहावृतुसन्धिरिति स्मृतः|</a:t>
            </a:r>
            <a:br>
              <a:rPr lang="hi-IN" sz="2400" dirty="0">
                <a:latin typeface="+mn-lt"/>
              </a:rPr>
            </a:br>
            <a:r>
              <a:rPr lang="hi-IN" sz="2400" dirty="0">
                <a:latin typeface="+mn-lt"/>
              </a:rPr>
              <a:t>तत्र पूर्वो विधिस्त्याज्यः सेवनीयोऽपरः क्रमात्||</a:t>
            </a:r>
            <a:br>
              <a:rPr lang="hi-IN" sz="2400" dirty="0">
                <a:latin typeface="+mn-lt"/>
              </a:rPr>
            </a:br>
            <a:r>
              <a:rPr lang="hi-IN" sz="2400" dirty="0">
                <a:latin typeface="+mn-lt"/>
              </a:rPr>
              <a:t>असात्म्यजा हि रोगाः स्युः सहसा त्यागशीलनात् ।।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a:t>
            </a:r>
            <a:endParaRPr lang="en-IN" sz="2400" dirty="0">
              <a:latin typeface="+mn-lt"/>
            </a:endParaRPr>
          </a:p>
        </p:txBody>
      </p:sp>
      <p:sp>
        <p:nvSpPr>
          <p:cNvPr id="3" name="Content Placeholder 2">
            <a:extLst>
              <a:ext uri="{FF2B5EF4-FFF2-40B4-BE49-F238E27FC236}">
                <a16:creationId xmlns:a16="http://schemas.microsoft.com/office/drawing/2014/main" id="{3FEE1565-7E96-4016-A589-1A9CCE844317}"/>
              </a:ext>
            </a:extLst>
          </p:cNvPr>
          <p:cNvSpPr>
            <a:spLocks noGrp="1"/>
          </p:cNvSpPr>
          <p:nvPr>
            <p:ph idx="1"/>
          </p:nvPr>
        </p:nvSpPr>
        <p:spPr>
          <a:xfrm>
            <a:off x="838200" y="2194503"/>
            <a:ext cx="10515600" cy="4038517"/>
          </a:xfrm>
        </p:spPr>
        <p:txBody>
          <a:bodyPr>
            <a:normAutofit fontScale="85000" lnSpcReduction="20000"/>
          </a:bodyPr>
          <a:lstStyle/>
          <a:p>
            <a:r>
              <a:rPr lang="en-US" sz="2400" dirty="0"/>
              <a:t>The last week of the previous season and the first week of the next season is a transition period and it is called as </a:t>
            </a:r>
            <a:r>
              <a:rPr lang="en-US" sz="2400" dirty="0" err="1"/>
              <a:t>Ritusandhi</a:t>
            </a:r>
            <a:r>
              <a:rPr lang="en-US" sz="2400" dirty="0"/>
              <a:t>.</a:t>
            </a:r>
          </a:p>
          <a:p>
            <a:r>
              <a:rPr lang="en-US" sz="2400" dirty="0"/>
              <a:t>During this period, one is expected to systematically switch from the regimen of previous season to that of the coming season since sudden change in diet and lifestyle can lead to various illness.</a:t>
            </a:r>
          </a:p>
          <a:p>
            <a:endParaRPr lang="hi-IN" sz="2400" dirty="0"/>
          </a:p>
          <a:p>
            <a:r>
              <a:rPr lang="hi-IN" altLang="en-US" sz="2400" dirty="0">
                <a:solidFill>
                  <a:srgbClr val="202124"/>
                </a:solidFill>
              </a:rPr>
              <a:t>पिछले ऋतु का अंतिम सप्ताह और अगले ऋतु का पहला सप्ताह एक संक्रमण काल ​​​​है और इसे ऋतुसंधि कहा जाता है।</a:t>
            </a:r>
            <a:r>
              <a:rPr lang="en-US" altLang="en-US" sz="2400" dirty="0"/>
              <a:t> </a:t>
            </a:r>
            <a:endParaRPr lang="hi-IN" altLang="en-US" sz="2400" dirty="0"/>
          </a:p>
          <a:p>
            <a:r>
              <a:rPr lang="hi-IN" altLang="en-US" sz="2400" dirty="0">
                <a:solidFill>
                  <a:srgbClr val="202124"/>
                </a:solidFill>
              </a:rPr>
              <a:t>इस अवधि के दौरान, पिछले</a:t>
            </a:r>
            <a:r>
              <a:rPr lang="en-IN" altLang="en-US" sz="2400" dirty="0">
                <a:solidFill>
                  <a:srgbClr val="202124"/>
                </a:solidFill>
              </a:rPr>
              <a:t> </a:t>
            </a:r>
            <a:r>
              <a:rPr lang="hi-IN" altLang="en-US" sz="2400" dirty="0">
                <a:solidFill>
                  <a:srgbClr val="202124"/>
                </a:solidFill>
              </a:rPr>
              <a:t>ऋतु के आहार से आने वाले ऋतु में व्यवस्थित रूप से </a:t>
            </a:r>
            <a:r>
              <a:rPr lang="sa-IN" altLang="en-US" sz="2400" dirty="0">
                <a:solidFill>
                  <a:srgbClr val="202124"/>
                </a:solidFill>
              </a:rPr>
              <a:t>परिवर्तन </a:t>
            </a:r>
            <a:r>
              <a:rPr lang="hi-IN" altLang="en-US" sz="2400" dirty="0">
                <a:solidFill>
                  <a:srgbClr val="202124"/>
                </a:solidFill>
              </a:rPr>
              <a:t>करने की उम्मीद है क्योंकि आहार और जीवन शैली में अचानक बदलाव से विभिन्न बीमारियां हो सकती हैं। </a:t>
            </a:r>
            <a:endParaRPr lang="en-US" altLang="en-US" sz="2400" dirty="0"/>
          </a:p>
          <a:p>
            <a:endParaRPr lang="hi-IN" sz="2400" dirty="0"/>
          </a:p>
          <a:p>
            <a:endParaRPr lang="en-US" sz="2400" dirty="0"/>
          </a:p>
        </p:txBody>
      </p:sp>
      <p:sp>
        <p:nvSpPr>
          <p:cNvPr id="4" name="Rectangle 1">
            <a:extLst>
              <a:ext uri="{FF2B5EF4-FFF2-40B4-BE49-F238E27FC236}">
                <a16:creationId xmlns:a16="http://schemas.microsoft.com/office/drawing/2014/main" id="{7C9687AA-FDF8-45EA-AF63-24AD7FDB0339}"/>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5" name="Rectangle 2">
            <a:extLst>
              <a:ext uri="{FF2B5EF4-FFF2-40B4-BE49-F238E27FC236}">
                <a16:creationId xmlns:a16="http://schemas.microsoft.com/office/drawing/2014/main" id="{5FBDE59C-5416-41A6-96D7-650947E0C584}"/>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3785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7991B2-DE18-48C7-8C68-E983A9DC038C}"/>
              </a:ext>
            </a:extLst>
          </p:cNvPr>
          <p:cNvSpPr/>
          <p:nvPr/>
        </p:nvSpPr>
        <p:spPr>
          <a:xfrm>
            <a:off x="2821673" y="4898955"/>
            <a:ext cx="7899400" cy="1631216"/>
          </a:xfrm>
          <a:prstGeom prst="rect">
            <a:avLst/>
          </a:prstGeom>
        </p:spPr>
        <p:txBody>
          <a:bodyPr wrap="square">
            <a:spAutoFit/>
          </a:bodyPr>
          <a:lstStyle/>
          <a:p>
            <a:pPr algn="ctr"/>
            <a:endParaRPr lang="en-US" sz="2000" dirty="0">
              <a:cs typeface="Times New Roman" panose="02020603050405020304" pitchFamily="18" charset="0"/>
            </a:endParaRPr>
          </a:p>
          <a:p>
            <a:pPr algn="just"/>
            <a:r>
              <a:rPr lang="hi-IN" sz="2000" b="1" dirty="0"/>
              <a:t>परहेज़ करें:</a:t>
            </a:r>
            <a:endParaRPr lang="en-US" sz="2000" b="1" dirty="0">
              <a:cs typeface="Times New Roman" panose="02020603050405020304" pitchFamily="18" charset="0"/>
            </a:endParaRPr>
          </a:p>
          <a:p>
            <a:pPr algn="just">
              <a:buFont typeface="Wingdings" panose="05000000000000000000" pitchFamily="2" charset="2"/>
              <a:buChar char="Ø"/>
            </a:pPr>
            <a:r>
              <a:rPr lang="hi-IN" sz="2000" dirty="0"/>
              <a:t>स्निग्ध, ठंडा, मीठा और खट्टा खाना उचित नहीं है।</a:t>
            </a:r>
          </a:p>
          <a:p>
            <a:pPr algn="just">
              <a:buFont typeface="Wingdings" panose="05000000000000000000" pitchFamily="2" charset="2"/>
              <a:buChar char="Ø"/>
            </a:pPr>
            <a:r>
              <a:rPr lang="hi-IN" sz="2000" dirty="0"/>
              <a:t>नए कटे हुए अनाज, दही, ठंडे पेय से बचना चाहिए।</a:t>
            </a:r>
          </a:p>
          <a:p>
            <a:pPr>
              <a:buFont typeface="Wingdings" panose="05000000000000000000" pitchFamily="2" charset="2"/>
              <a:buChar char="Ø"/>
            </a:pPr>
            <a:r>
              <a:rPr lang="hi-IN" sz="2000" dirty="0"/>
              <a:t>दिन में नहीं सोना चाहिए।</a:t>
            </a:r>
          </a:p>
        </p:txBody>
      </p:sp>
      <p:sp>
        <p:nvSpPr>
          <p:cNvPr id="3" name="TextBox 2">
            <a:extLst>
              <a:ext uri="{FF2B5EF4-FFF2-40B4-BE49-F238E27FC236}">
                <a16:creationId xmlns:a16="http://schemas.microsoft.com/office/drawing/2014/main" id="{5768EC00-8198-B504-4642-C2E552B8B411}"/>
              </a:ext>
            </a:extLst>
          </p:cNvPr>
          <p:cNvSpPr txBox="1"/>
          <p:nvPr/>
        </p:nvSpPr>
        <p:spPr>
          <a:xfrm>
            <a:off x="541788" y="1164624"/>
            <a:ext cx="5175618" cy="3234219"/>
          </a:xfrm>
          <a:prstGeom prst="rect">
            <a:avLst/>
          </a:prstGeom>
          <a:noFill/>
        </p:spPr>
        <p:txBody>
          <a:bodyPr wrap="square" rtlCol="0">
            <a:spAutoFit/>
          </a:bodyPr>
          <a:lstStyle/>
          <a:p>
            <a:r>
              <a:rPr lang="hi-IN" sz="2000" b="1" dirty="0"/>
              <a:t>स्वस्थ रहने के लिए आदर्श दैनिक व्यवस्था:</a:t>
            </a:r>
          </a:p>
          <a:p>
            <a:endParaRPr lang="en-US" sz="2000" dirty="0">
              <a:cs typeface="Times New Roman" panose="02020603050405020304" pitchFamily="18" charset="0"/>
            </a:endParaRPr>
          </a:p>
          <a:p>
            <a:pPr marL="313451" lvl="1" indent="-120558">
              <a:spcBef>
                <a:spcPts val="32"/>
              </a:spcBef>
              <a:buFont typeface="Wingdings" panose="05000000000000000000" pitchFamily="2" charset="2"/>
              <a:buChar char="Ø"/>
              <a:tabLst>
                <a:tab pos="318273" algn="l"/>
                <a:tab pos="318541" algn="l"/>
              </a:tabLst>
            </a:pPr>
            <a:r>
              <a:rPr lang="hi-IN" sz="2000" spc="-6" dirty="0">
                <a:ea typeface="Arial" panose="020B0604020202020204" pitchFamily="34" charset="0"/>
              </a:rPr>
              <a:t>तांबे के बर्तन में र</a:t>
            </a:r>
            <a:r>
              <a:rPr lang="sa-IN" sz="2000" spc="-6" dirty="0">
                <a:ea typeface="Arial" panose="020B0604020202020204" pitchFamily="34" charset="0"/>
              </a:rPr>
              <a:t>खा</a:t>
            </a:r>
            <a:r>
              <a:rPr lang="hi-IN" sz="2000" spc="-6" dirty="0">
                <a:ea typeface="Arial" panose="020B0604020202020204" pitchFamily="34" charset="0"/>
              </a:rPr>
              <a:t> 1</a:t>
            </a:r>
            <a:r>
              <a:rPr lang="sa-IN" sz="2000" spc="-6" dirty="0">
                <a:ea typeface="Arial" panose="020B0604020202020204" pitchFamily="34" charset="0"/>
              </a:rPr>
              <a:t> </a:t>
            </a:r>
            <a:r>
              <a:rPr lang="hi-IN" sz="2000" spc="-6" dirty="0">
                <a:ea typeface="Arial" panose="020B0604020202020204" pitchFamily="34" charset="0"/>
              </a:rPr>
              <a:t>गिलास पानी पिएं</a:t>
            </a:r>
            <a:endParaRPr lang="en-IN" sz="2000" spc="-6" dirty="0">
              <a:ea typeface="Arial" panose="020B0604020202020204" pitchFamily="34" charset="0"/>
              <a:cs typeface="Times New Roman" panose="02020603050405020304" pitchFamily="18" charset="0"/>
            </a:endParaRPr>
          </a:p>
          <a:p>
            <a:pPr marL="313451" lvl="1" indent="-120558">
              <a:spcBef>
                <a:spcPts val="91"/>
              </a:spcBef>
              <a:buFont typeface="Wingdings" panose="05000000000000000000" pitchFamily="2" charset="2"/>
              <a:buChar char="Ø"/>
              <a:tabLst>
                <a:tab pos="318273" algn="l"/>
                <a:tab pos="318541" algn="l"/>
              </a:tabLst>
            </a:pPr>
            <a:r>
              <a:rPr lang="hi-IN" sz="2000" spc="-6" dirty="0">
                <a:ea typeface="Arial" panose="020B0604020202020204" pitchFamily="34" charset="0"/>
              </a:rPr>
              <a:t>गरारे करना और औषधीय पानी से मुंह धोना</a:t>
            </a:r>
            <a:endParaRPr lang="en-IN" sz="2000" spc="-6" dirty="0">
              <a:ea typeface="Arial" panose="020B0604020202020204" pitchFamily="34" charset="0"/>
              <a:cs typeface="Times New Roman" panose="02020603050405020304" pitchFamily="18" charset="0"/>
            </a:endParaRPr>
          </a:p>
          <a:p>
            <a:pPr marL="313451" lvl="1" indent="-120558">
              <a:spcBef>
                <a:spcPts val="91"/>
              </a:spcBef>
              <a:buFont typeface="Wingdings" panose="05000000000000000000" pitchFamily="2" charset="2"/>
              <a:buChar char="Ø"/>
              <a:tabLst>
                <a:tab pos="318273" algn="l"/>
                <a:tab pos="318541" algn="l"/>
              </a:tabLst>
            </a:pPr>
            <a:r>
              <a:rPr lang="hi-IN" sz="2000" spc="-6" dirty="0">
                <a:ea typeface="Arial" panose="020B0604020202020204" pitchFamily="34" charset="0"/>
              </a:rPr>
              <a:t>प्रत्येक नासा छिद्र में औषधीय तेल डालें</a:t>
            </a:r>
            <a:endParaRPr lang="en-US" sz="2000" spc="-6" dirty="0">
              <a:ea typeface="Arial" panose="020B0604020202020204" pitchFamily="34" charset="0"/>
              <a:cs typeface="Times New Roman" panose="02020603050405020304" pitchFamily="18" charset="0"/>
            </a:endParaRPr>
          </a:p>
          <a:p>
            <a:pPr marL="313451" lvl="1" indent="-120558">
              <a:spcBef>
                <a:spcPts val="91"/>
              </a:spcBef>
              <a:buFont typeface="Wingdings" panose="05000000000000000000" pitchFamily="2" charset="2"/>
              <a:buChar char="Ø"/>
              <a:tabLst>
                <a:tab pos="318273" algn="l"/>
                <a:tab pos="318541" algn="l"/>
              </a:tabLst>
            </a:pPr>
            <a:r>
              <a:rPr lang="hi-IN" sz="2000" spc="-6" dirty="0">
                <a:ea typeface="Arial" panose="020B0604020202020204" pitchFamily="34" charset="0"/>
              </a:rPr>
              <a:t>दांतों को ब्रश करें, जीभ को साफ रखें</a:t>
            </a:r>
          </a:p>
          <a:p>
            <a:pPr marL="313451" lvl="1" indent="-120558">
              <a:spcBef>
                <a:spcPts val="91"/>
              </a:spcBef>
              <a:buFont typeface="Wingdings" panose="05000000000000000000" pitchFamily="2" charset="2"/>
              <a:buChar char="Ø"/>
              <a:tabLst>
                <a:tab pos="318273" algn="l"/>
                <a:tab pos="318541" algn="l"/>
              </a:tabLst>
            </a:pPr>
            <a:r>
              <a:rPr lang="hi-IN" sz="2000" spc="-6" dirty="0">
                <a:ea typeface="Arial" panose="020B0604020202020204" pitchFamily="34" charset="0"/>
              </a:rPr>
              <a:t>मुख में तेल धारण करें</a:t>
            </a:r>
            <a:endParaRPr lang="en-IN" sz="2000" spc="-6" dirty="0">
              <a:ea typeface="Arial" panose="020B0604020202020204" pitchFamily="34" charset="0"/>
            </a:endParaRPr>
          </a:p>
          <a:p>
            <a:pPr marL="313451" lvl="1" indent="-120558">
              <a:spcBef>
                <a:spcPts val="91"/>
              </a:spcBef>
              <a:buFont typeface="Wingdings" panose="05000000000000000000" pitchFamily="2" charset="2"/>
              <a:buChar char="Ø"/>
              <a:tabLst>
                <a:tab pos="318273" algn="l"/>
                <a:tab pos="318541" algn="l"/>
              </a:tabLst>
            </a:pPr>
            <a:r>
              <a:rPr lang="sa-IN" sz="2000" spc="-6" dirty="0">
                <a:ea typeface="Arial" panose="020B0604020202020204" pitchFamily="34" charset="0"/>
              </a:rPr>
              <a:t>व्यायाम, प्राणायाम और योग का अभ्यास करें|</a:t>
            </a:r>
            <a:endParaRPr lang="en-IN" sz="2000" spc="-6" dirty="0">
              <a:ea typeface="Arial" panose="020B0604020202020204" pitchFamily="34" charset="0"/>
              <a:cs typeface="Times New Roman" panose="02020603050405020304" pitchFamily="18" charset="0"/>
            </a:endParaRPr>
          </a:p>
          <a:p>
            <a:endParaRPr lang="en-IN" sz="2000" dirty="0"/>
          </a:p>
        </p:txBody>
      </p:sp>
      <p:sp>
        <p:nvSpPr>
          <p:cNvPr id="5" name="TextBox 4">
            <a:extLst>
              <a:ext uri="{FF2B5EF4-FFF2-40B4-BE49-F238E27FC236}">
                <a16:creationId xmlns:a16="http://schemas.microsoft.com/office/drawing/2014/main" id="{9CAFC452-FCA8-D404-C4D6-82274D8EFFD0}"/>
              </a:ext>
            </a:extLst>
          </p:cNvPr>
          <p:cNvSpPr txBox="1"/>
          <p:nvPr/>
        </p:nvSpPr>
        <p:spPr>
          <a:xfrm>
            <a:off x="7019458" y="1143437"/>
            <a:ext cx="4476750" cy="4093428"/>
          </a:xfrm>
          <a:prstGeom prst="rect">
            <a:avLst/>
          </a:prstGeom>
          <a:noFill/>
        </p:spPr>
        <p:txBody>
          <a:bodyPr wrap="square">
            <a:spAutoFit/>
          </a:bodyPr>
          <a:lstStyle/>
          <a:p>
            <a:pPr algn="just"/>
            <a:r>
              <a:rPr lang="hi-IN" sz="2000" b="1" dirty="0"/>
              <a:t>आहार संशोधन</a:t>
            </a:r>
            <a:endParaRPr lang="en-US" sz="2000" b="1" dirty="0">
              <a:cs typeface="Times New Roman" panose="02020603050405020304" pitchFamily="18" charset="0"/>
            </a:endParaRPr>
          </a:p>
          <a:p>
            <a:pPr algn="just">
              <a:buFont typeface="Wingdings" panose="05000000000000000000" pitchFamily="2" charset="2"/>
              <a:buChar char="Ø"/>
            </a:pPr>
            <a:r>
              <a:rPr lang="hi-IN" sz="2000" dirty="0"/>
              <a:t>आसानी से पचने वाले खाद्य पदार्थ (अनाज जैसे चावल, बाजरा, जौ आदि और दालें जैसे लाल मसूर, हरे चने आदि) की सलाह दी जाती है।</a:t>
            </a:r>
            <a:endParaRPr lang="en-US" sz="2000" dirty="0">
              <a:cs typeface="Times New Roman" panose="02020603050405020304" pitchFamily="18" charset="0"/>
            </a:endParaRPr>
          </a:p>
          <a:p>
            <a:pPr algn="just">
              <a:buFont typeface="Wingdings" panose="05000000000000000000" pitchFamily="2" charset="2"/>
              <a:buChar char="Ø"/>
            </a:pPr>
            <a:r>
              <a:rPr lang="hi-IN" sz="2000" dirty="0"/>
              <a:t>आहार में हरी पत्तेदार सब्जियां, बीन्स, मूली, गाजर, बैगन, मशरूम का प्रयोग </a:t>
            </a:r>
            <a:r>
              <a:rPr lang="hi-IN" sz="2000" spc="-6" dirty="0">
                <a:ea typeface="Arial" panose="020B0604020202020204" pitchFamily="34" charset="0"/>
              </a:rPr>
              <a:t>करें</a:t>
            </a:r>
            <a:r>
              <a:rPr lang="hi-IN" sz="2000" dirty="0"/>
              <a:t>।</a:t>
            </a:r>
            <a:endParaRPr lang="en-US" sz="2000" dirty="0">
              <a:cs typeface="Times New Roman" panose="02020603050405020304" pitchFamily="18" charset="0"/>
            </a:endParaRPr>
          </a:p>
          <a:p>
            <a:pPr algn="just">
              <a:buFont typeface="Wingdings" panose="05000000000000000000" pitchFamily="2" charset="2"/>
              <a:buChar char="Ø"/>
            </a:pPr>
            <a:r>
              <a:rPr lang="hi-IN" sz="2000" dirty="0"/>
              <a:t>शहद को आहार में शामिल करना चाहिए।</a:t>
            </a:r>
            <a:endParaRPr lang="en-US" sz="2000" dirty="0">
              <a:cs typeface="Times New Roman" panose="02020603050405020304" pitchFamily="18" charset="0"/>
            </a:endParaRPr>
          </a:p>
          <a:p>
            <a:pPr algn="just">
              <a:buFont typeface="Wingdings" panose="05000000000000000000" pitchFamily="2" charset="2"/>
              <a:buChar char="Ø"/>
            </a:pPr>
            <a:r>
              <a:rPr lang="hi-IN" sz="2000" dirty="0"/>
              <a:t>शहद और अदरक मिलाकर पीने के लिए इस्तेमाल </a:t>
            </a:r>
            <a:r>
              <a:rPr lang="hi-IN" sz="2000" spc="-6" dirty="0">
                <a:ea typeface="Arial" panose="020B0604020202020204" pitchFamily="34" charset="0"/>
              </a:rPr>
              <a:t>करें</a:t>
            </a:r>
            <a:r>
              <a:rPr lang="hi-IN" sz="2000" dirty="0"/>
              <a:t>।</a:t>
            </a:r>
            <a:endParaRPr lang="en-US" sz="2000" dirty="0">
              <a:cs typeface="Times New Roman" panose="02020603050405020304" pitchFamily="18" charset="0"/>
            </a:endParaRPr>
          </a:p>
          <a:p>
            <a:pPr algn="just"/>
            <a:endParaRPr lang="en-US" sz="2000" b="1" dirty="0">
              <a:cs typeface="Times New Roman" panose="02020603050405020304" pitchFamily="18" charset="0"/>
            </a:endParaRPr>
          </a:p>
        </p:txBody>
      </p:sp>
      <p:sp>
        <p:nvSpPr>
          <p:cNvPr id="7" name="TextBox 6">
            <a:extLst>
              <a:ext uri="{FF2B5EF4-FFF2-40B4-BE49-F238E27FC236}">
                <a16:creationId xmlns:a16="http://schemas.microsoft.com/office/drawing/2014/main" id="{79E36387-D2D3-6D83-C7A8-AB9BECFC4DCC}"/>
              </a:ext>
            </a:extLst>
          </p:cNvPr>
          <p:cNvSpPr txBox="1"/>
          <p:nvPr/>
        </p:nvSpPr>
        <p:spPr>
          <a:xfrm>
            <a:off x="3888641" y="333627"/>
            <a:ext cx="5963853" cy="707886"/>
          </a:xfrm>
          <a:prstGeom prst="rect">
            <a:avLst/>
          </a:prstGeom>
          <a:noFill/>
        </p:spPr>
        <p:txBody>
          <a:bodyPr wrap="square" rtlCol="0">
            <a:spAutoFit/>
          </a:bodyPr>
          <a:lstStyle/>
          <a:p>
            <a:r>
              <a:rPr lang="hi-IN" sz="2000" b="1" dirty="0"/>
              <a:t>वसंत ऋतु</a:t>
            </a:r>
            <a:r>
              <a:rPr lang="en-IN" sz="2000" b="1" dirty="0"/>
              <a:t> (</a:t>
            </a:r>
            <a:r>
              <a:rPr lang="hi-IN" sz="2000" b="1" dirty="0"/>
              <a:t>मध्य मार्च से मध्य मई </a:t>
            </a:r>
            <a:r>
              <a:rPr lang="en-IN" sz="2000" b="1" dirty="0"/>
              <a:t>)</a:t>
            </a:r>
            <a:endParaRPr lang="en-US" sz="2000" b="1" dirty="0"/>
          </a:p>
          <a:p>
            <a:endParaRPr lang="en-IN" sz="2000" dirty="0"/>
          </a:p>
        </p:txBody>
      </p:sp>
    </p:spTree>
    <p:extLst>
      <p:ext uri="{BB962C8B-B14F-4D97-AF65-F5344CB8AC3E}">
        <p14:creationId xmlns:p14="http://schemas.microsoft.com/office/powerpoint/2010/main" val="81071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EA6C-C287-42AB-ABCD-5E7AA5E997D2}"/>
              </a:ext>
            </a:extLst>
          </p:cNvPr>
          <p:cNvSpPr>
            <a:spLocks noGrp="1"/>
          </p:cNvSpPr>
          <p:nvPr>
            <p:ph type="title"/>
          </p:nvPr>
        </p:nvSpPr>
        <p:spPr/>
        <p:txBody>
          <a:bodyPr/>
          <a:lstStyle/>
          <a:p>
            <a:r>
              <a:rPr lang="hi-IN" sz="2400" dirty="0">
                <a:latin typeface="+mn-lt"/>
              </a:rPr>
              <a:t>  </a:t>
            </a:r>
            <a:r>
              <a:rPr lang="hi-IN" sz="2800" dirty="0">
                <a:latin typeface="+mn-lt"/>
              </a:rPr>
              <a:t>उष्णमश्नीयात् </a:t>
            </a:r>
            <a:r>
              <a:rPr lang="en-US" sz="2800" dirty="0">
                <a:latin typeface="+mn-lt"/>
              </a:rPr>
              <a:t>(</a:t>
            </a:r>
            <a:r>
              <a:rPr lang="hi-IN" sz="2800" dirty="0">
                <a:latin typeface="+mn-lt"/>
              </a:rPr>
              <a:t>चरकसंहिता</a:t>
            </a:r>
            <a:r>
              <a:rPr lang="en-US" sz="2800" dirty="0">
                <a:latin typeface="+mn-lt"/>
              </a:rPr>
              <a:t>)</a:t>
            </a:r>
            <a:br>
              <a:rPr lang="en-US" sz="2800" dirty="0">
                <a:latin typeface="+mn-lt"/>
              </a:rPr>
            </a:br>
            <a:endParaRPr lang="en-IN" sz="2400" dirty="0">
              <a:latin typeface="+mn-lt"/>
            </a:endParaRPr>
          </a:p>
        </p:txBody>
      </p:sp>
      <p:sp>
        <p:nvSpPr>
          <p:cNvPr id="3" name="Content Placeholder 2">
            <a:extLst>
              <a:ext uri="{FF2B5EF4-FFF2-40B4-BE49-F238E27FC236}">
                <a16:creationId xmlns:a16="http://schemas.microsoft.com/office/drawing/2014/main" id="{55806661-0126-479D-A419-60E53E9F838F}"/>
              </a:ext>
            </a:extLst>
          </p:cNvPr>
          <p:cNvSpPr>
            <a:spLocks noGrp="1"/>
          </p:cNvSpPr>
          <p:nvPr>
            <p:ph idx="1"/>
          </p:nvPr>
        </p:nvSpPr>
        <p:spPr>
          <a:xfrm>
            <a:off x="910567" y="2625372"/>
            <a:ext cx="10364452" cy="3424107"/>
          </a:xfrm>
        </p:spPr>
        <p:txBody>
          <a:bodyPr>
            <a:normAutofit fontScale="85000" lnSpcReduction="20000"/>
          </a:bodyPr>
          <a:lstStyle/>
          <a:p>
            <a:r>
              <a:rPr lang="hi-IN" sz="2400" dirty="0"/>
              <a:t>ताजा तथा गरम भोजन ग्रहण करना चाहिए ।</a:t>
            </a:r>
            <a:endParaRPr lang="en-US" sz="2400" dirty="0"/>
          </a:p>
          <a:p>
            <a:endParaRPr lang="en-US" sz="2400" dirty="0"/>
          </a:p>
          <a:p>
            <a:r>
              <a:rPr lang="en-US" sz="2400" cap="none" dirty="0"/>
              <a:t>It is better to consume food within one hour after its preparation. The warm and fresh food is tasty and stimulates digestive fire, resulting in fast digestion proper absorption and further stimulates the peristaltic movement.</a:t>
            </a:r>
          </a:p>
          <a:p>
            <a:endParaRPr lang="hi-IN" sz="2400" cap="none" dirty="0"/>
          </a:p>
          <a:p>
            <a:r>
              <a:rPr lang="hi-IN" sz="2400" dirty="0"/>
              <a:t>ताजा भोजन अर्थात बनने के 1 घण्टे के भीतर सेवन करना चाहिए। </a:t>
            </a:r>
            <a:r>
              <a:rPr lang="sa-IN" sz="2400" dirty="0"/>
              <a:t>क्योंकि यह </a:t>
            </a:r>
            <a:r>
              <a:rPr lang="hi-IN" sz="2400" dirty="0"/>
              <a:t>भोजन रुचिकारक होता है और अग्नि को प्रदीप्त करता है</a:t>
            </a:r>
            <a:r>
              <a:rPr lang="sa-IN" sz="2400" dirty="0"/>
              <a:t> | </a:t>
            </a:r>
            <a:r>
              <a:rPr lang="hi-IN" sz="2400" dirty="0"/>
              <a:t>जिससे</a:t>
            </a:r>
            <a:r>
              <a:rPr lang="sa-IN" sz="2400" dirty="0"/>
              <a:t> आहार् का </a:t>
            </a:r>
            <a:r>
              <a:rPr lang="hi-IN" sz="2400" dirty="0"/>
              <a:t>जल्दी</a:t>
            </a:r>
            <a:r>
              <a:rPr lang="sa-IN" sz="2400" dirty="0"/>
              <a:t> पाचन होता</a:t>
            </a:r>
            <a:r>
              <a:rPr lang="hi-IN" sz="2400" dirty="0"/>
              <a:t> है और आन्त्र की गति नियमित</a:t>
            </a:r>
            <a:r>
              <a:rPr lang="sa-IN" sz="2400" dirty="0"/>
              <a:t> रहती</a:t>
            </a:r>
            <a:r>
              <a:rPr lang="hi-IN" sz="2400" dirty="0"/>
              <a:t> है । </a:t>
            </a:r>
            <a:endParaRPr lang="en-IN" sz="2400" dirty="0"/>
          </a:p>
        </p:txBody>
      </p:sp>
      <p:pic>
        <p:nvPicPr>
          <p:cNvPr id="1026" name="Picture 2" descr="See the source image">
            <a:extLst>
              <a:ext uri="{FF2B5EF4-FFF2-40B4-BE49-F238E27FC236}">
                <a16:creationId xmlns:a16="http://schemas.microsoft.com/office/drawing/2014/main" id="{379B8501-E2DC-9629-05D6-83F6ECBC6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997" y="808521"/>
            <a:ext cx="2685449" cy="19468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hought Bubble: Cloud 3">
            <a:extLst>
              <a:ext uri="{FF2B5EF4-FFF2-40B4-BE49-F238E27FC236}">
                <a16:creationId xmlns:a16="http://schemas.microsoft.com/office/drawing/2014/main" id="{5D93AE9B-1D59-90D6-4ADC-E65E566E033C}"/>
              </a:ext>
            </a:extLst>
          </p:cNvPr>
          <p:cNvSpPr/>
          <p:nvPr/>
        </p:nvSpPr>
        <p:spPr>
          <a:xfrm>
            <a:off x="93043" y="172459"/>
            <a:ext cx="3776311" cy="1788682"/>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Eat fresh and warm food</a:t>
            </a:r>
            <a:endParaRPr lang="en-IN" sz="2400" dirty="0"/>
          </a:p>
        </p:txBody>
      </p:sp>
    </p:spTree>
    <p:extLst>
      <p:ext uri="{BB962C8B-B14F-4D97-AF65-F5344CB8AC3E}">
        <p14:creationId xmlns:p14="http://schemas.microsoft.com/office/powerpoint/2010/main" val="592437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357962-761A-443C-98E0-2BE007CCEA62}"/>
              </a:ext>
            </a:extLst>
          </p:cNvPr>
          <p:cNvSpPr/>
          <p:nvPr/>
        </p:nvSpPr>
        <p:spPr>
          <a:xfrm>
            <a:off x="2403196" y="267497"/>
            <a:ext cx="6140741" cy="1024191"/>
          </a:xfrm>
          <a:prstGeom prst="rect">
            <a:avLst/>
          </a:prstGeom>
        </p:spPr>
        <p:txBody>
          <a:bodyPr wrap="square">
            <a:spAutoFit/>
          </a:bodyPr>
          <a:lstStyle/>
          <a:p>
            <a:pPr algn="ctr">
              <a:lnSpc>
                <a:spcPct val="107000"/>
              </a:lnSpc>
              <a:spcAft>
                <a:spcPts val="338"/>
              </a:spcAft>
              <a:tabLst>
                <a:tab pos="2699426" algn="l"/>
                <a:tab pos="2944828" algn="l"/>
                <a:tab pos="3190231" algn="l"/>
                <a:tab pos="3435633" algn="l"/>
                <a:tab pos="3681035" algn="l"/>
                <a:tab pos="3926438" algn="l"/>
              </a:tabLst>
            </a:pPr>
            <a:r>
              <a:rPr lang="hi-IN" sz="2000" b="1" dirty="0">
                <a:solidFill>
                  <a:srgbClr val="202124"/>
                </a:solidFill>
                <a:ea typeface="Times New Roman" panose="02020603050405020304" pitchFamily="18" charset="0"/>
                <a:cs typeface="Nirmala UI" panose="020B0502040204020203" pitchFamily="34" charset="0"/>
              </a:rPr>
              <a:t>शिशिर ऋतु</a:t>
            </a:r>
            <a:r>
              <a:rPr lang="en-IN" sz="2000" b="1" dirty="0">
                <a:solidFill>
                  <a:srgbClr val="202124"/>
                </a:solidFill>
                <a:ea typeface="Times New Roman" panose="02020603050405020304" pitchFamily="18" charset="0"/>
                <a:cs typeface="Nirmala UI" panose="020B0502040204020203" pitchFamily="34" charset="0"/>
              </a:rPr>
              <a:t> (</a:t>
            </a:r>
            <a:r>
              <a:rPr lang="hi-IN" sz="2000" b="1" dirty="0">
                <a:solidFill>
                  <a:srgbClr val="202124"/>
                </a:solidFill>
                <a:ea typeface="Times New Roman" panose="02020603050405020304" pitchFamily="18" charset="0"/>
                <a:cs typeface="Nirmala UI" panose="020B0502040204020203" pitchFamily="34" charset="0"/>
              </a:rPr>
              <a:t>मध्य जनवरी से मध्य मार्च </a:t>
            </a:r>
            <a:r>
              <a:rPr lang="en-IN" sz="2000" b="1" dirty="0">
                <a:solidFill>
                  <a:srgbClr val="202124"/>
                </a:solidFill>
                <a:ea typeface="Times New Roman" panose="02020603050405020304" pitchFamily="18" charset="0"/>
                <a:cs typeface="Nirmala UI" panose="020B0502040204020203" pitchFamily="34" charset="0"/>
              </a:rPr>
              <a:t>)</a:t>
            </a:r>
            <a:endParaRPr lang="en-US" sz="2000" b="1" dirty="0">
              <a:solidFill>
                <a:srgbClr val="202124"/>
              </a:solidFill>
              <a:ea typeface="Times New Roman" panose="02020603050405020304" pitchFamily="18" charset="0"/>
              <a:cs typeface="Nirmala UI" panose="020B0502040204020203" pitchFamily="34" charset="0"/>
            </a:endParaRPr>
          </a:p>
          <a:p>
            <a:pPr>
              <a:lnSpc>
                <a:spcPct val="120000"/>
              </a:lnSpc>
              <a:spcBef>
                <a:spcPts val="253"/>
              </a:spcBef>
            </a:pPr>
            <a:endParaRPr lang="en-IN" sz="2000" dirty="0">
              <a:ea typeface="Calibri" panose="020F0502020204030204" pitchFamily="34" charset="0"/>
              <a:cs typeface="Times New Roman" panose="02020603050405020304" pitchFamily="18" charset="0"/>
            </a:endParaRPr>
          </a:p>
          <a:p>
            <a:pPr>
              <a:lnSpc>
                <a:spcPts val="1013"/>
              </a:lnSpc>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endParaRPr lang="en-IN" sz="2000" b="1" dirty="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7C4AA60-4AD1-718F-62CA-31E7F4D7E166}"/>
              </a:ext>
            </a:extLst>
          </p:cNvPr>
          <p:cNvSpPr txBox="1"/>
          <p:nvPr/>
        </p:nvSpPr>
        <p:spPr>
          <a:xfrm>
            <a:off x="269508" y="1291688"/>
            <a:ext cx="6237170" cy="3134384"/>
          </a:xfrm>
          <a:prstGeom prst="rect">
            <a:avLst/>
          </a:prstGeom>
          <a:noFill/>
        </p:spPr>
        <p:txBody>
          <a:bodyPr wrap="square" rtlCol="0">
            <a:spAutoFit/>
          </a:bodyPr>
          <a:lstStyle/>
          <a:p>
            <a:pPr>
              <a:lnSpc>
                <a:spcPct val="120000"/>
              </a:lnSpc>
              <a:spcBef>
                <a:spcPts val="253"/>
              </a:spcBef>
            </a:pPr>
            <a:r>
              <a:rPr lang="hi-IN" sz="2000" b="1" dirty="0">
                <a:solidFill>
                  <a:srgbClr val="202124"/>
                </a:solidFill>
                <a:ea typeface="Times New Roman" panose="02020603050405020304" pitchFamily="18" charset="0"/>
                <a:cs typeface="Nirmala UI" panose="020B0502040204020203" pitchFamily="34" charset="0"/>
              </a:rPr>
              <a:t>स्वस्थ रहने के लिए आदर्श दैनिक व्यवस्था:</a:t>
            </a:r>
            <a:endParaRPr lang="en-US" sz="2000" spc="-6" dirty="0">
              <a:ea typeface="Arial" panose="020B0604020202020204" pitchFamily="34" charset="0"/>
              <a:cs typeface="Times New Roman" panose="02020603050405020304" pitchFamily="18" charset="0"/>
            </a:endParaRPr>
          </a:p>
          <a:p>
            <a:pPr marL="313451" marR="1376236" lvl="1" indent="-120558">
              <a:lnSpc>
                <a:spcPct val="120000"/>
              </a:lnSpc>
              <a:spcBef>
                <a:spcPts val="253"/>
              </a:spcBef>
              <a:buFont typeface="Wingdings" panose="05000000000000000000" pitchFamily="2" charset="2"/>
              <a:buChar char="Ø"/>
              <a:tabLst>
                <a:tab pos="318273" algn="l"/>
                <a:tab pos="318541" algn="l"/>
              </a:tabLst>
            </a:pPr>
            <a:r>
              <a:rPr lang="en-IN" sz="2000" dirty="0">
                <a:solidFill>
                  <a:srgbClr val="202124"/>
                </a:solidFill>
                <a:ea typeface="Times New Roman" panose="02020603050405020304" pitchFamily="18" charset="0"/>
                <a:cs typeface="Times New Roman" panose="02020603050405020304" pitchFamily="18" charset="0"/>
              </a:rPr>
              <a:t>½ -</a:t>
            </a:r>
            <a:r>
              <a:rPr lang="hi-IN" sz="2000" dirty="0">
                <a:solidFill>
                  <a:srgbClr val="202124"/>
                </a:solidFill>
                <a:ea typeface="Times New Roman" panose="02020603050405020304" pitchFamily="18" charset="0"/>
              </a:rPr>
              <a:t>1 गिलास गुनगुना पानी पीये ।</a:t>
            </a:r>
            <a:endParaRPr lang="en-IN" sz="2000" spc="-6" dirty="0">
              <a:ea typeface="Arial" panose="020B0604020202020204" pitchFamily="34" charset="0"/>
              <a:cs typeface="Times New Roman" panose="02020603050405020304" pitchFamily="18" charset="0"/>
            </a:endParaRPr>
          </a:p>
          <a:p>
            <a:pPr marL="313451" lvl="1" indent="-120558">
              <a:lnSpc>
                <a:spcPct val="120000"/>
              </a:lnSpc>
              <a:spcBef>
                <a:spcPts val="253"/>
              </a:spcBef>
              <a:buFont typeface="Wingdings" panose="05000000000000000000" pitchFamily="2" charset="2"/>
              <a:buChar char="Ø"/>
              <a:tabLst>
                <a:tab pos="318273" algn="l"/>
                <a:tab pos="318541" algn="l"/>
              </a:tabLst>
            </a:pPr>
            <a:r>
              <a:rPr lang="hi-IN" sz="2000" dirty="0">
                <a:solidFill>
                  <a:srgbClr val="202124"/>
                </a:solidFill>
                <a:ea typeface="Times New Roman" panose="02020603050405020304" pitchFamily="18" charset="0"/>
                <a:cs typeface="Nirmala UI" panose="020B0502040204020203" pitchFamily="34" charset="0"/>
              </a:rPr>
              <a:t>मूर्धनि तेल (सिर पर तेल लगाना)</a:t>
            </a:r>
            <a:r>
              <a:rPr lang="sa-IN" sz="2000" dirty="0">
                <a:solidFill>
                  <a:srgbClr val="202124"/>
                </a:solidFill>
                <a:ea typeface="Times New Roman" panose="02020603050405020304" pitchFamily="18" charset="0"/>
                <a:cs typeface="Nirmala UI" panose="020B0502040204020203" pitchFamily="34" charset="0"/>
              </a:rPr>
              <a:t> व </a:t>
            </a:r>
            <a:r>
              <a:rPr lang="hi-IN" sz="2000" dirty="0">
                <a:solidFill>
                  <a:srgbClr val="202124"/>
                </a:solidFill>
                <a:ea typeface="Times New Roman" panose="02020603050405020304" pitchFamily="18" charset="0"/>
                <a:cs typeface="Nirmala UI" panose="020B0502040204020203" pitchFamily="34" charset="0"/>
              </a:rPr>
              <a:t>प्रत्येक</a:t>
            </a:r>
            <a:r>
              <a:rPr lang="en-IN" sz="2000" dirty="0">
                <a:solidFill>
                  <a:srgbClr val="202124"/>
                </a:solidFill>
                <a:ea typeface="Times New Roman" panose="02020603050405020304" pitchFamily="18" charset="0"/>
                <a:cs typeface="Nirmala UI" panose="020B0502040204020203" pitchFamily="34" charset="0"/>
              </a:rPr>
              <a:t> </a:t>
            </a:r>
            <a:r>
              <a:rPr lang="hi-IN" sz="2000" dirty="0">
                <a:solidFill>
                  <a:srgbClr val="202124"/>
                </a:solidFill>
                <a:ea typeface="Times New Roman" panose="02020603050405020304" pitchFamily="18" charset="0"/>
                <a:cs typeface="Nirmala UI" panose="020B0502040204020203" pitchFamily="34" charset="0"/>
              </a:rPr>
              <a:t>नाक में अणुतैल की 2 बूंदें डालें।</a:t>
            </a:r>
            <a:endParaRPr lang="en-US" sz="2000" spc="-6" dirty="0">
              <a:ea typeface="Arial" panose="020B0604020202020204" pitchFamily="34" charset="0"/>
              <a:cs typeface="Times New Roman" panose="02020603050405020304" pitchFamily="18" charset="0"/>
            </a:endParaRPr>
          </a:p>
          <a:p>
            <a:pPr marL="313451" lvl="1" indent="-120558">
              <a:lnSpc>
                <a:spcPct val="120000"/>
              </a:lnSpc>
              <a:spcBef>
                <a:spcPts val="253"/>
              </a:spcBef>
              <a:buFont typeface="Wingdings" panose="05000000000000000000" pitchFamily="2" charset="2"/>
              <a:buChar char="Ø"/>
              <a:tabLst>
                <a:tab pos="318273" algn="l"/>
                <a:tab pos="318541" algn="l"/>
              </a:tabLst>
            </a:pPr>
            <a:r>
              <a:rPr lang="hi-IN" sz="2000" dirty="0">
                <a:solidFill>
                  <a:srgbClr val="202124"/>
                </a:solidFill>
                <a:ea typeface="Times New Roman" panose="02020603050405020304" pitchFamily="18" charset="0"/>
                <a:cs typeface="Nirmala UI" panose="020B0502040204020203" pitchFamily="34" charset="0"/>
              </a:rPr>
              <a:t>तिल के तेल या बला तेल से अपने शरीर की मालिश करें</a:t>
            </a:r>
            <a:r>
              <a:rPr lang="en-IN" sz="2000" dirty="0">
                <a:solidFill>
                  <a:srgbClr val="202124"/>
                </a:solidFill>
                <a:ea typeface="Times New Roman" panose="02020603050405020304" pitchFamily="18" charset="0"/>
                <a:cs typeface="Nirmala UI" panose="020B0502040204020203" pitchFamily="34" charset="0"/>
              </a:rPr>
              <a:t> </a:t>
            </a:r>
            <a:r>
              <a:rPr lang="sa-IN" sz="2000" dirty="0">
                <a:solidFill>
                  <a:srgbClr val="202124"/>
                </a:solidFill>
                <a:ea typeface="Times New Roman" panose="02020603050405020304" pitchFamily="18" charset="0"/>
                <a:cs typeface="Nirmala UI" panose="020B0502040204020203" pitchFamily="34" charset="0"/>
              </a:rPr>
              <a:t>व मुख में तैल का धारण करे |</a:t>
            </a:r>
          </a:p>
          <a:p>
            <a:pPr marL="120558" indent="-120558">
              <a:lnSpc>
                <a:spcPct val="107000"/>
              </a:lnSpc>
              <a:buFont typeface="Wingdings" panose="05000000000000000000" pitchFamily="2" charset="2"/>
              <a:buChar char="Ø"/>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धूपन (औषधीय धुएं का साँस लेना)</a:t>
            </a:r>
            <a:r>
              <a:rPr lang="sa-IN" sz="2000" dirty="0">
                <a:solidFill>
                  <a:srgbClr val="202124"/>
                </a:solidFill>
                <a:ea typeface="Times New Roman" panose="02020603050405020304" pitchFamily="18" charset="0"/>
                <a:cs typeface="Nirmala UI" panose="020B0502040204020203" pitchFamily="34" charset="0"/>
              </a:rPr>
              <a:t> व </a:t>
            </a:r>
            <a:r>
              <a:rPr lang="hi-IN" sz="2000" dirty="0">
                <a:solidFill>
                  <a:srgbClr val="202124"/>
                </a:solidFill>
                <a:ea typeface="Times New Roman" panose="02020603050405020304" pitchFamily="18" charset="0"/>
                <a:cs typeface="Nirmala UI" panose="020B0502040204020203" pitchFamily="34" charset="0"/>
              </a:rPr>
              <a:t>अंजन का प्रयोग</a:t>
            </a:r>
            <a:endParaRPr lang="sa-IN" sz="2000" dirty="0">
              <a:solidFill>
                <a:srgbClr val="202124"/>
              </a:solidFill>
              <a:ea typeface="Times New Roman" panose="02020603050405020304" pitchFamily="18" charset="0"/>
              <a:cs typeface="Nirmala UI" panose="020B0502040204020203" pitchFamily="34" charset="0"/>
            </a:endParaRPr>
          </a:p>
          <a:p>
            <a:pPr marL="313451" lvl="1" indent="-120558">
              <a:lnSpc>
                <a:spcPct val="120000"/>
              </a:lnSpc>
              <a:spcBef>
                <a:spcPts val="253"/>
              </a:spcBef>
              <a:buFont typeface="Wingdings" panose="05000000000000000000" pitchFamily="2" charset="2"/>
              <a:buChar char="Ø"/>
              <a:tabLst>
                <a:tab pos="318273" algn="l"/>
                <a:tab pos="318541" algn="l"/>
              </a:tabLst>
            </a:pPr>
            <a:endParaRPr lang="en-IN" sz="2000" dirty="0"/>
          </a:p>
        </p:txBody>
      </p:sp>
      <p:sp>
        <p:nvSpPr>
          <p:cNvPr id="4" name="TextBox 3">
            <a:extLst>
              <a:ext uri="{FF2B5EF4-FFF2-40B4-BE49-F238E27FC236}">
                <a16:creationId xmlns:a16="http://schemas.microsoft.com/office/drawing/2014/main" id="{7652856D-57FD-A512-0093-882A9A514D32}"/>
              </a:ext>
            </a:extLst>
          </p:cNvPr>
          <p:cNvSpPr txBox="1"/>
          <p:nvPr/>
        </p:nvSpPr>
        <p:spPr>
          <a:xfrm>
            <a:off x="6686350" y="928865"/>
            <a:ext cx="5236142" cy="4356064"/>
          </a:xfrm>
          <a:prstGeom prst="rect">
            <a:avLst/>
          </a:prstGeom>
          <a:noFill/>
        </p:spPr>
        <p:txBody>
          <a:bodyPr wrap="square" rtlCol="0">
            <a:spAutoFit/>
          </a:bodyPr>
          <a:lstStyle/>
          <a:p>
            <a:pPr marL="120558" indent="-120558">
              <a:lnSpc>
                <a:spcPct val="107000"/>
              </a:lnSpc>
              <a:spcAft>
                <a:spcPts val="338"/>
              </a:spcAft>
              <a:buFont typeface="Wingdings" panose="05000000000000000000" pitchFamily="2" charset="2"/>
              <a:buChar char="Ø"/>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endParaRPr lang="en-IN" sz="2000" dirty="0">
              <a:ea typeface="Calibri" panose="020F0502020204030204" pitchFamily="34" charset="0"/>
              <a:cs typeface="Times New Roman" panose="02020603050405020304" pitchFamily="18" charset="0"/>
            </a:endParaRPr>
          </a:p>
          <a:p>
            <a:pPr>
              <a:lnSpc>
                <a:spcPts val="1013"/>
              </a:lnSpc>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b="1" dirty="0">
                <a:solidFill>
                  <a:srgbClr val="202124"/>
                </a:solidFill>
                <a:ea typeface="Times New Roman" panose="02020603050405020304" pitchFamily="18" charset="0"/>
                <a:cs typeface="Nirmala UI" panose="020B0502040204020203" pitchFamily="34" charset="0"/>
              </a:rPr>
              <a:t>आहार संशोधन</a:t>
            </a:r>
            <a:endParaRPr lang="sa-IN" sz="2000" b="1" dirty="0">
              <a:solidFill>
                <a:srgbClr val="202124"/>
              </a:solidFill>
              <a:ea typeface="Times New Roman" panose="02020603050405020304" pitchFamily="18" charset="0"/>
              <a:cs typeface="Nirmala UI" panose="020B0502040204020203" pitchFamily="34" charset="0"/>
            </a:endParaRPr>
          </a:p>
          <a:p>
            <a:pPr>
              <a:lnSpc>
                <a:spcPts val="1013"/>
              </a:lnSpc>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endParaRPr lang="en-IN" sz="2000" b="1" dirty="0">
              <a:ea typeface="Calibri" panose="020F0502020204030204" pitchFamily="34" charset="0"/>
              <a:cs typeface="Times New Roman" panose="02020603050405020304" pitchFamily="18" charset="0"/>
            </a:endParaRPr>
          </a:p>
          <a:p>
            <a:pPr marL="144670" indent="-144670">
              <a:lnSpc>
                <a:spcPct val="107000"/>
              </a:lnSpc>
              <a:buFont typeface="Wingdings" panose="05000000000000000000" pitchFamily="2" charset="2"/>
              <a:buChar char=""/>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अनाज (गेहूं</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मक्का</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बाजरा</a:t>
            </a:r>
            <a:r>
              <a:rPr lang="en-IN" sz="2000" dirty="0">
                <a:solidFill>
                  <a:srgbClr val="202124"/>
                </a:solidFill>
                <a:ea typeface="Times New Roman" panose="02020603050405020304" pitchFamily="18" charset="0"/>
                <a:cs typeface="Mangal" panose="02040503050203030202" pitchFamily="18" charset="0"/>
              </a:rPr>
              <a:t> </a:t>
            </a:r>
            <a:r>
              <a:rPr lang="hi-IN" sz="2000" dirty="0">
                <a:solidFill>
                  <a:srgbClr val="202124"/>
                </a:solidFill>
                <a:ea typeface="Times New Roman" panose="02020603050405020304" pitchFamily="18" charset="0"/>
              </a:rPr>
              <a:t>आदि) और दालें (काले चना आदि)</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नए धान्य </a:t>
            </a:r>
            <a:r>
              <a:rPr lang="en-IN" sz="2000" dirty="0">
                <a:solidFill>
                  <a:srgbClr val="202124"/>
                </a:solidFill>
                <a:ea typeface="Times New Roman" panose="02020603050405020304" pitchFamily="18" charset="0"/>
                <a:cs typeface="Times New Roman" panose="02020603050405020304" pitchFamily="18" charset="0"/>
              </a:rPr>
              <a:t>(</a:t>
            </a:r>
            <a:r>
              <a:rPr lang="hi-IN" sz="2000" dirty="0">
                <a:solidFill>
                  <a:srgbClr val="202124"/>
                </a:solidFill>
                <a:ea typeface="Times New Roman" panose="02020603050405020304" pitchFamily="18" charset="0"/>
              </a:rPr>
              <a:t>चावल</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मांस सूप का सेवन क</a:t>
            </a:r>
            <a:r>
              <a:rPr lang="sa-IN" sz="2000" dirty="0">
                <a:solidFill>
                  <a:srgbClr val="202124"/>
                </a:solidFill>
                <a:ea typeface="Times New Roman" panose="02020603050405020304" pitchFamily="18" charset="0"/>
              </a:rPr>
              <a:t>रे|</a:t>
            </a:r>
            <a:endParaRPr lang="en-IN" sz="2000" dirty="0">
              <a:ea typeface="Calibri" panose="020F0502020204030204" pitchFamily="34" charset="0"/>
              <a:cs typeface="Times New Roman" panose="02020603050405020304" pitchFamily="18" charset="0"/>
            </a:endParaRPr>
          </a:p>
          <a:p>
            <a:pPr marL="144670" indent="-144670">
              <a:lnSpc>
                <a:spcPct val="107000"/>
              </a:lnSpc>
              <a:buFont typeface="Wingdings" panose="05000000000000000000" pitchFamily="2" charset="2"/>
              <a:buChar char=""/>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आहार में </a:t>
            </a:r>
            <a:r>
              <a:rPr lang="hi-IN" sz="2000" dirty="0">
                <a:solidFill>
                  <a:srgbClr val="202124"/>
                </a:solidFill>
                <a:ea typeface="Times New Roman" panose="02020603050405020304" pitchFamily="18" charset="0"/>
              </a:rPr>
              <a:t>दूध उत्पाद </a:t>
            </a:r>
            <a:r>
              <a:rPr lang="sa-IN" sz="2000" dirty="0">
                <a:solidFill>
                  <a:srgbClr val="202124"/>
                </a:solidFill>
                <a:ea typeface="Times New Roman" panose="02020603050405020304" pitchFamily="18" charset="0"/>
              </a:rPr>
              <a:t>व </a:t>
            </a:r>
            <a:r>
              <a:rPr lang="hi-IN" sz="2000" dirty="0">
                <a:solidFill>
                  <a:srgbClr val="202124"/>
                </a:solidFill>
                <a:ea typeface="Times New Roman" panose="02020603050405020304" pitchFamily="18" charset="0"/>
                <a:cs typeface="Nirmala UI" panose="020B0502040204020203" pitchFamily="34" charset="0"/>
              </a:rPr>
              <a:t>तिल के लड्डू</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गोंद के लड्डू</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गजक</a:t>
            </a:r>
            <a:r>
              <a:rPr lang="sa-IN" sz="2000" dirty="0">
                <a:solidFill>
                  <a:srgbClr val="202124"/>
                </a:solidFill>
                <a:ea typeface="Times New Roman" panose="02020603050405020304" pitchFamily="18" charset="0"/>
              </a:rPr>
              <a:t> का प्रयोग करे |</a:t>
            </a:r>
            <a:endParaRPr lang="en-IN" sz="2000" dirty="0">
              <a:ea typeface="Calibri" panose="020F0502020204030204" pitchFamily="34" charset="0"/>
              <a:cs typeface="Times New Roman" panose="02020603050405020304" pitchFamily="18" charset="0"/>
            </a:endParaRPr>
          </a:p>
          <a:p>
            <a:pPr marL="144670" indent="-144670">
              <a:lnSpc>
                <a:spcPct val="107000"/>
              </a:lnSpc>
              <a:buFont typeface="Wingdings" panose="05000000000000000000" pitchFamily="2" charset="2"/>
              <a:buChar char=""/>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दही को चीनी</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हरे चने के सूप</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शहद और आंवले के साथ लिया जा सकता है और इसे रात में नहीं लेना चाहिए।</a:t>
            </a:r>
            <a:endParaRPr lang="en-IN" sz="2000" dirty="0">
              <a:ea typeface="Calibri" panose="020F0502020204030204" pitchFamily="34" charset="0"/>
              <a:cs typeface="Times New Roman" panose="02020603050405020304" pitchFamily="18" charset="0"/>
            </a:endParaRPr>
          </a:p>
          <a:p>
            <a:pPr marL="144670" indent="-144670">
              <a:lnSpc>
                <a:spcPct val="107000"/>
              </a:lnSpc>
              <a:spcAft>
                <a:spcPts val="338"/>
              </a:spcAft>
              <a:buFont typeface="Wingdings" panose="05000000000000000000" pitchFamily="2" charset="2"/>
              <a:buChar char=""/>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आहार में हरी पत्तेदार सब्जियां</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बीन्स</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गाजर</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मूली</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बैगन</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मशरूम का प्रयोग किया जा सकता है।</a:t>
            </a:r>
            <a:endParaRPr lang="en-IN" sz="2000" dirty="0">
              <a:ea typeface="Calibri" panose="020F0502020204030204" pitchFamily="34" charset="0"/>
              <a:cs typeface="Times New Roman" panose="02020603050405020304" pitchFamily="18" charset="0"/>
            </a:endParaRPr>
          </a:p>
          <a:p>
            <a:endParaRPr lang="en-IN" sz="2000" dirty="0"/>
          </a:p>
        </p:txBody>
      </p:sp>
      <p:sp>
        <p:nvSpPr>
          <p:cNvPr id="5" name="TextBox 4">
            <a:extLst>
              <a:ext uri="{FF2B5EF4-FFF2-40B4-BE49-F238E27FC236}">
                <a16:creationId xmlns:a16="http://schemas.microsoft.com/office/drawing/2014/main" id="{CC4EFFF1-2B89-358C-CA77-A0C51045AF85}"/>
              </a:ext>
            </a:extLst>
          </p:cNvPr>
          <p:cNvSpPr txBox="1"/>
          <p:nvPr/>
        </p:nvSpPr>
        <p:spPr>
          <a:xfrm>
            <a:off x="459805" y="4683409"/>
            <a:ext cx="10174327" cy="2162130"/>
          </a:xfrm>
          <a:prstGeom prst="rect">
            <a:avLst/>
          </a:prstGeom>
          <a:noFill/>
        </p:spPr>
        <p:txBody>
          <a:bodyPr wrap="square" rtlCol="0">
            <a:spAutoFit/>
          </a:bodyPr>
          <a:lstStyle/>
          <a:p>
            <a:pPr>
              <a:lnSpc>
                <a:spcPct val="107000"/>
              </a:lnSpc>
              <a:spcAft>
                <a:spcPts val="338"/>
              </a:spcAft>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b="1" dirty="0"/>
              <a:t>परहेज़ करें:</a:t>
            </a:r>
            <a:endParaRPr lang="en-US" sz="2000" b="1" dirty="0"/>
          </a:p>
          <a:p>
            <a:pPr marL="120558" indent="-120558">
              <a:lnSpc>
                <a:spcPct val="107000"/>
              </a:lnSpc>
              <a:spcAft>
                <a:spcPts val="338"/>
              </a:spcAft>
              <a:buFont typeface="Wingdings" panose="05000000000000000000" pitchFamily="2" charset="2"/>
              <a:buChar char="Ø"/>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ठंडी हवाओ के संपर्क में नहीं आना चाहिए।</a:t>
            </a:r>
            <a:endParaRPr lang="en-IN" sz="2000" dirty="0">
              <a:ea typeface="Calibri" panose="020F0502020204030204" pitchFamily="34" charset="0"/>
              <a:cs typeface="Times New Roman" panose="02020603050405020304" pitchFamily="18" charset="0"/>
            </a:endParaRPr>
          </a:p>
          <a:p>
            <a:pPr marL="144670" indent="-144670">
              <a:lnSpc>
                <a:spcPct val="107000"/>
              </a:lnSpc>
              <a:buFont typeface="Wingdings" panose="05000000000000000000" pitchFamily="2" charset="2"/>
              <a:buChar char="Ø"/>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कटु (तीखा)</a:t>
            </a:r>
            <a:r>
              <a:rPr lang="en-IN" sz="2000" dirty="0">
                <a:solidFill>
                  <a:srgbClr val="202124"/>
                </a:solidFill>
                <a:ea typeface="Times New Roman" panose="02020603050405020304" pitchFamily="18" charset="0"/>
                <a:cs typeface="Times New Roman" panose="02020603050405020304" pitchFamily="18" charset="0"/>
              </a:rPr>
              <a:t>, </a:t>
            </a:r>
            <a:r>
              <a:rPr lang="hi-IN" sz="2000" dirty="0">
                <a:solidFill>
                  <a:srgbClr val="202124"/>
                </a:solidFill>
                <a:ea typeface="Times New Roman" panose="02020603050405020304" pitchFamily="18" charset="0"/>
              </a:rPr>
              <a:t>तिक्त (कड़वा) और कषाय (कसैला) स्वाद प्रमुख खाद्य पदार्थ का सेवन न करे</a:t>
            </a:r>
            <a:r>
              <a:rPr lang="sa-IN" sz="2000" dirty="0">
                <a:solidFill>
                  <a:srgbClr val="202124"/>
                </a:solidFill>
                <a:ea typeface="Times New Roman" panose="02020603050405020304" pitchFamily="18" charset="0"/>
              </a:rPr>
              <a:t> |</a:t>
            </a:r>
            <a:r>
              <a:rPr lang="hi-IN" sz="2000" dirty="0">
                <a:solidFill>
                  <a:srgbClr val="202124"/>
                </a:solidFill>
                <a:ea typeface="Times New Roman" panose="02020603050405020304" pitchFamily="18" charset="0"/>
              </a:rPr>
              <a:t> </a:t>
            </a:r>
            <a:endParaRPr lang="en-IN" sz="2000" dirty="0">
              <a:ea typeface="Calibri" panose="020F0502020204030204" pitchFamily="34" charset="0"/>
              <a:cs typeface="Times New Roman" panose="02020603050405020304" pitchFamily="18" charset="0"/>
            </a:endParaRPr>
          </a:p>
          <a:p>
            <a:pPr marL="144670" indent="-144670">
              <a:lnSpc>
                <a:spcPct val="107000"/>
              </a:lnSpc>
              <a:buFont typeface="Wingdings" panose="05000000000000000000" pitchFamily="2" charset="2"/>
              <a:buChar char="Ø"/>
              <a:tabLst>
                <a:tab pos="245402" algn="l"/>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कम मात्रा में</a:t>
            </a:r>
            <a:r>
              <a:rPr lang="en-IN" sz="2000" dirty="0">
                <a:solidFill>
                  <a:srgbClr val="202124"/>
                </a:solidFill>
                <a:ea typeface="Times New Roman" panose="02020603050405020304" pitchFamily="18" charset="0"/>
                <a:cs typeface="Nirmala UI" panose="020B0502040204020203" pitchFamily="34" charset="0"/>
              </a:rPr>
              <a:t>,</a:t>
            </a:r>
            <a:r>
              <a:rPr lang="hi-IN" sz="2000" dirty="0">
                <a:solidFill>
                  <a:srgbClr val="202124"/>
                </a:solidFill>
                <a:ea typeface="Times New Roman" panose="02020603050405020304" pitchFamily="18" charset="0"/>
                <a:cs typeface="Nirmala UI" panose="020B0502040204020203" pitchFamily="34" charset="0"/>
              </a:rPr>
              <a:t> हल्का और आसानी से पचने वाला भोजन ना खाये ।</a:t>
            </a:r>
            <a:endParaRPr lang="en-IN" sz="2000" dirty="0">
              <a:ea typeface="Calibri" panose="020F0502020204030204" pitchFamily="34" charset="0"/>
              <a:cs typeface="Times New Roman" panose="02020603050405020304" pitchFamily="18" charset="0"/>
            </a:endParaRPr>
          </a:p>
          <a:p>
            <a:pPr marL="144670" indent="-144670">
              <a:lnSpc>
                <a:spcPct val="107000"/>
              </a:lnSpc>
              <a:spcAft>
                <a:spcPts val="338"/>
              </a:spcAft>
              <a:buFont typeface="Wingdings" panose="05000000000000000000" pitchFamily="2" charset="2"/>
              <a:buChar char="Ø"/>
              <a:tabLst>
                <a:tab pos="490805" algn="l"/>
                <a:tab pos="736207" algn="l"/>
                <a:tab pos="981609" algn="l"/>
                <a:tab pos="1227012" algn="l"/>
                <a:tab pos="1472414" algn="l"/>
                <a:tab pos="1717816" algn="l"/>
                <a:tab pos="1963219" algn="l"/>
                <a:tab pos="2208621" algn="l"/>
                <a:tab pos="2699426" algn="l"/>
                <a:tab pos="2944828" algn="l"/>
                <a:tab pos="3190231" algn="l"/>
                <a:tab pos="3435633" algn="l"/>
                <a:tab pos="3681035" algn="l"/>
                <a:tab pos="3926438" algn="l"/>
              </a:tabLst>
            </a:pPr>
            <a:r>
              <a:rPr lang="hi-IN" sz="2000" dirty="0">
                <a:solidFill>
                  <a:srgbClr val="202124"/>
                </a:solidFill>
                <a:ea typeface="Times New Roman" panose="02020603050405020304" pitchFamily="18" charset="0"/>
                <a:cs typeface="Nirmala UI" panose="020B0502040204020203" pitchFamily="34" charset="0"/>
              </a:rPr>
              <a:t>दिन में न सोयें और रात को देर तक न जागे। </a:t>
            </a:r>
            <a:endParaRPr lang="en-IN" sz="2000" dirty="0">
              <a:ea typeface="Calibri" panose="020F0502020204030204" pitchFamily="34"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317752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9F4A89-751D-49C4-87A8-36D03A656106}"/>
              </a:ext>
            </a:extLst>
          </p:cNvPr>
          <p:cNvSpPr/>
          <p:nvPr/>
        </p:nvSpPr>
        <p:spPr>
          <a:xfrm>
            <a:off x="2839452" y="246533"/>
            <a:ext cx="7608818" cy="1850956"/>
          </a:xfrm>
          <a:prstGeom prst="rect">
            <a:avLst/>
          </a:prstGeom>
        </p:spPr>
        <p:txBody>
          <a:bodyPr wrap="square">
            <a:spAutoFit/>
          </a:bodyPr>
          <a:lstStyle/>
          <a:p>
            <a:pPr algn="ctr">
              <a:lnSpc>
                <a:spcPct val="120000"/>
              </a:lnSpc>
            </a:pPr>
            <a:r>
              <a:rPr lang="hi-IN" sz="2000" b="1" dirty="0"/>
              <a:t>हेमंत ऋतु</a:t>
            </a:r>
            <a:r>
              <a:rPr lang="sa-IN" sz="2000" b="1" dirty="0"/>
              <a:t> (</a:t>
            </a:r>
            <a:r>
              <a:rPr lang="hi-IN" sz="2000" b="1" dirty="0"/>
              <a:t>नवंबर के मध्य से जनवरी के मध्य तक </a:t>
            </a:r>
            <a:r>
              <a:rPr lang="sa-IN" sz="2000" b="1" dirty="0"/>
              <a:t>)</a:t>
            </a:r>
            <a:endParaRPr lang="hi-IN" sz="2000" b="1" dirty="0"/>
          </a:p>
          <a:p>
            <a:pPr algn="just">
              <a:lnSpc>
                <a:spcPct val="120000"/>
              </a:lnSpc>
            </a:pPr>
            <a:endParaRPr lang="hi-IN" sz="2000" dirty="0"/>
          </a:p>
          <a:p>
            <a:pPr algn="just"/>
            <a:endParaRPr lang="en-US" sz="2000" b="1" dirty="0"/>
          </a:p>
          <a:p>
            <a:pPr algn="just">
              <a:lnSpc>
                <a:spcPct val="120000"/>
              </a:lnSpc>
            </a:pPr>
            <a:endParaRPr lang="hi-IN" sz="2000" i="1" dirty="0"/>
          </a:p>
          <a:p>
            <a:pPr algn="just">
              <a:lnSpc>
                <a:spcPct val="120000"/>
              </a:lnSpc>
            </a:pPr>
            <a:endParaRPr lang="en-US" sz="2000" dirty="0"/>
          </a:p>
        </p:txBody>
      </p:sp>
      <p:sp>
        <p:nvSpPr>
          <p:cNvPr id="2" name="TextBox 1">
            <a:extLst>
              <a:ext uri="{FF2B5EF4-FFF2-40B4-BE49-F238E27FC236}">
                <a16:creationId xmlns:a16="http://schemas.microsoft.com/office/drawing/2014/main" id="{63211DEF-22A1-9DF8-7EC9-201C7CA84233}"/>
              </a:ext>
            </a:extLst>
          </p:cNvPr>
          <p:cNvSpPr txBox="1"/>
          <p:nvPr/>
        </p:nvSpPr>
        <p:spPr>
          <a:xfrm>
            <a:off x="789272" y="3853317"/>
            <a:ext cx="5130265" cy="3020507"/>
          </a:xfrm>
          <a:prstGeom prst="rect">
            <a:avLst/>
          </a:prstGeom>
          <a:noFill/>
        </p:spPr>
        <p:txBody>
          <a:bodyPr wrap="square" rtlCol="0">
            <a:spAutoFit/>
          </a:bodyPr>
          <a:lstStyle/>
          <a:p>
            <a:pPr algn="just">
              <a:lnSpc>
                <a:spcPct val="120000"/>
              </a:lnSpc>
            </a:pPr>
            <a:r>
              <a:rPr lang="hi-IN" sz="2000" b="1" dirty="0"/>
              <a:t>ऋतुशोधन:</a:t>
            </a:r>
          </a:p>
          <a:p>
            <a:pPr algn="just">
              <a:lnSpc>
                <a:spcPct val="120000"/>
              </a:lnSpc>
            </a:pPr>
            <a:r>
              <a:rPr lang="hi-IN" sz="2000" dirty="0"/>
              <a:t>बला तेल के साथ अभ्यंग (तेल की</a:t>
            </a:r>
            <a:r>
              <a:rPr lang="en-US" sz="2000" dirty="0"/>
              <a:t> </a:t>
            </a:r>
            <a:r>
              <a:rPr lang="hi-IN" sz="2000" dirty="0"/>
              <a:t>मालिश)</a:t>
            </a:r>
            <a:r>
              <a:rPr lang="en-US" sz="2000" dirty="0"/>
              <a:t> </a:t>
            </a:r>
            <a:r>
              <a:rPr lang="hi-IN" sz="2000" dirty="0"/>
              <a:t>करें</a:t>
            </a:r>
          </a:p>
          <a:p>
            <a:pPr algn="just">
              <a:lnSpc>
                <a:spcPct val="120000"/>
              </a:lnSpc>
            </a:pPr>
            <a:r>
              <a:rPr lang="hi-IN" sz="2000" dirty="0"/>
              <a:t>गर्म पानी के साथ स्वेदन (सेंक)</a:t>
            </a:r>
            <a:r>
              <a:rPr lang="en-US" sz="2000" dirty="0"/>
              <a:t> </a:t>
            </a:r>
            <a:r>
              <a:rPr lang="hi-IN" sz="2000" dirty="0"/>
              <a:t>करें</a:t>
            </a:r>
          </a:p>
          <a:p>
            <a:pPr algn="just">
              <a:lnSpc>
                <a:spcPct val="120000"/>
              </a:lnSpc>
            </a:pPr>
            <a:r>
              <a:rPr lang="hi-IN" sz="2000" dirty="0"/>
              <a:t>मूर्ध्नि तेल (सिर पर तेल लगाना)</a:t>
            </a:r>
          </a:p>
          <a:p>
            <a:pPr algn="just">
              <a:lnSpc>
                <a:spcPct val="120000"/>
              </a:lnSpc>
            </a:pPr>
            <a:r>
              <a:rPr lang="hi-IN" sz="2000" dirty="0"/>
              <a:t>धूमपान</a:t>
            </a:r>
            <a:r>
              <a:rPr lang="en-US" sz="2000" dirty="0"/>
              <a:t> </a:t>
            </a:r>
            <a:r>
              <a:rPr lang="hi-IN" sz="2000" dirty="0"/>
              <a:t>(औषधीय धुएं का साँस लेना)</a:t>
            </a:r>
          </a:p>
          <a:p>
            <a:pPr algn="just">
              <a:lnSpc>
                <a:spcPct val="120000"/>
              </a:lnSpc>
            </a:pPr>
            <a:r>
              <a:rPr lang="hi-IN" sz="2000" dirty="0"/>
              <a:t>अञ्जन का प्रयोग करें</a:t>
            </a:r>
            <a:endParaRPr lang="sa-IN" sz="2000" dirty="0"/>
          </a:p>
          <a:p>
            <a:pPr algn="just">
              <a:lnSpc>
                <a:spcPct val="120000"/>
              </a:lnSpc>
            </a:pPr>
            <a:r>
              <a:rPr lang="hi-IN" sz="2000" dirty="0"/>
              <a:t>शरीर पर अगुरु का लेप करना चाहिए।</a:t>
            </a:r>
            <a:endParaRPr lang="en-IN" sz="2000" dirty="0"/>
          </a:p>
          <a:p>
            <a:pPr algn="just">
              <a:lnSpc>
                <a:spcPct val="120000"/>
              </a:lnSpc>
            </a:pPr>
            <a:endParaRPr lang="en-IN" sz="2000" dirty="0"/>
          </a:p>
        </p:txBody>
      </p:sp>
      <p:sp>
        <p:nvSpPr>
          <p:cNvPr id="3" name="TextBox 2">
            <a:extLst>
              <a:ext uri="{FF2B5EF4-FFF2-40B4-BE49-F238E27FC236}">
                <a16:creationId xmlns:a16="http://schemas.microsoft.com/office/drawing/2014/main" id="{11E3DDE1-EC20-EB8E-220D-0EC615EF6D6C}"/>
              </a:ext>
            </a:extLst>
          </p:cNvPr>
          <p:cNvSpPr txBox="1"/>
          <p:nvPr/>
        </p:nvSpPr>
        <p:spPr>
          <a:xfrm>
            <a:off x="7045962" y="3922810"/>
            <a:ext cx="4061861" cy="3020507"/>
          </a:xfrm>
          <a:prstGeom prst="rect">
            <a:avLst/>
          </a:prstGeom>
          <a:noFill/>
        </p:spPr>
        <p:txBody>
          <a:bodyPr wrap="square" rtlCol="0">
            <a:spAutoFit/>
          </a:bodyPr>
          <a:lstStyle/>
          <a:p>
            <a:pPr algn="just">
              <a:lnSpc>
                <a:spcPct val="120000"/>
              </a:lnSpc>
            </a:pPr>
            <a:r>
              <a:rPr lang="hi-IN" sz="2000" b="1" dirty="0"/>
              <a:t>परहेज़ करें:</a:t>
            </a:r>
          </a:p>
          <a:p>
            <a:pPr algn="just">
              <a:lnSpc>
                <a:spcPct val="120000"/>
              </a:lnSpc>
            </a:pPr>
            <a:r>
              <a:rPr lang="hi-IN" sz="2000" dirty="0"/>
              <a:t>अत्यधिक चलना। </a:t>
            </a:r>
          </a:p>
          <a:p>
            <a:pPr algn="just">
              <a:lnSpc>
                <a:spcPct val="120000"/>
              </a:lnSpc>
            </a:pPr>
            <a:r>
              <a:rPr lang="hi-IN" sz="2000" dirty="0"/>
              <a:t>ठंडी हवाओं का सेवन करना। </a:t>
            </a:r>
          </a:p>
          <a:p>
            <a:pPr algn="just">
              <a:lnSpc>
                <a:spcPct val="120000"/>
              </a:lnSpc>
            </a:pPr>
            <a:r>
              <a:rPr lang="hi-IN" sz="2000" dirty="0"/>
              <a:t>दिन में सोना और</a:t>
            </a:r>
            <a:r>
              <a:rPr lang="en-IN" sz="2000" dirty="0"/>
              <a:t> </a:t>
            </a:r>
            <a:r>
              <a:rPr lang="hi-IN" sz="2000" dirty="0"/>
              <a:t>रात में देर से सोना। </a:t>
            </a:r>
          </a:p>
          <a:p>
            <a:pPr algn="just">
              <a:lnSpc>
                <a:spcPct val="120000"/>
              </a:lnSpc>
            </a:pPr>
            <a:r>
              <a:rPr lang="hi-IN" sz="2000" dirty="0"/>
              <a:t>हल्का और सुपाच्य भोजन कम मात्रा में लेना। </a:t>
            </a:r>
            <a:endParaRPr lang="en-IN" sz="2000" dirty="0"/>
          </a:p>
          <a:p>
            <a:pPr algn="just">
              <a:lnSpc>
                <a:spcPct val="120000"/>
              </a:lnSpc>
            </a:pPr>
            <a:endParaRPr lang="en-IN" sz="2000" dirty="0"/>
          </a:p>
        </p:txBody>
      </p:sp>
      <p:sp>
        <p:nvSpPr>
          <p:cNvPr id="5" name="TextBox 4">
            <a:extLst>
              <a:ext uri="{FF2B5EF4-FFF2-40B4-BE49-F238E27FC236}">
                <a16:creationId xmlns:a16="http://schemas.microsoft.com/office/drawing/2014/main" id="{CC9032EB-1E58-B141-2304-233CAE2A1312}"/>
              </a:ext>
            </a:extLst>
          </p:cNvPr>
          <p:cNvSpPr txBox="1"/>
          <p:nvPr/>
        </p:nvSpPr>
        <p:spPr>
          <a:xfrm>
            <a:off x="895151" y="1331803"/>
            <a:ext cx="10846528" cy="2292935"/>
          </a:xfrm>
          <a:prstGeom prst="rect">
            <a:avLst/>
          </a:prstGeom>
          <a:noFill/>
        </p:spPr>
        <p:txBody>
          <a:bodyPr wrap="square" rtlCol="0">
            <a:spAutoFit/>
          </a:bodyPr>
          <a:lstStyle/>
          <a:p>
            <a:pPr algn="just">
              <a:lnSpc>
                <a:spcPct val="120000"/>
              </a:lnSpc>
            </a:pPr>
            <a:r>
              <a:rPr lang="hi-IN" sz="2000" b="1" dirty="0"/>
              <a:t>आहार संशोधन</a:t>
            </a:r>
            <a:r>
              <a:rPr lang="en-US" sz="2000" b="1" dirty="0"/>
              <a:t>:</a:t>
            </a:r>
          </a:p>
          <a:p>
            <a:pPr algn="just">
              <a:lnSpc>
                <a:spcPct val="120000"/>
              </a:lnSpc>
            </a:pPr>
            <a:r>
              <a:rPr lang="hi-IN" sz="2000" dirty="0"/>
              <a:t>स्निग्ध, मीठा, खट्टा और नमकीन भोजन क</a:t>
            </a:r>
            <a:r>
              <a:rPr lang="sa-IN" sz="2000" dirty="0"/>
              <a:t>रे |</a:t>
            </a:r>
            <a:endParaRPr lang="hi-IN" sz="2000" dirty="0"/>
          </a:p>
          <a:p>
            <a:pPr algn="just">
              <a:lnSpc>
                <a:spcPct val="120000"/>
              </a:lnSpc>
            </a:pPr>
            <a:r>
              <a:rPr lang="hi-IN" sz="2000" dirty="0"/>
              <a:t>नए चावल, गेहूं के आटे से बने पदार्थ, हरे चने, काले चने को आहार में लेना चाहिए।</a:t>
            </a:r>
            <a:endParaRPr lang="en-US" sz="2000" dirty="0"/>
          </a:p>
          <a:p>
            <a:pPr algn="just">
              <a:lnSpc>
                <a:spcPct val="120000"/>
              </a:lnSpc>
            </a:pPr>
            <a:r>
              <a:rPr lang="hi-IN" sz="2000" dirty="0"/>
              <a:t>मांस, तेल, वसा, दूध और दूध उत्पाद</a:t>
            </a:r>
            <a:r>
              <a:rPr lang="en-IN" sz="2000" dirty="0"/>
              <a:t>, </a:t>
            </a:r>
            <a:r>
              <a:rPr lang="hi-IN" sz="2000" dirty="0"/>
              <a:t>गन्ना उत्पाद,</a:t>
            </a:r>
            <a:r>
              <a:rPr lang="en-US" sz="2000" dirty="0"/>
              <a:t> </a:t>
            </a:r>
            <a:r>
              <a:rPr lang="hi-IN" sz="2000" dirty="0"/>
              <a:t>तिल आदि का सेवन करना चाहिए। </a:t>
            </a:r>
            <a:r>
              <a:rPr lang="en-US" sz="2000" dirty="0"/>
              <a:t> </a:t>
            </a:r>
          </a:p>
          <a:p>
            <a:pPr algn="just">
              <a:lnSpc>
                <a:spcPct val="120000"/>
              </a:lnSpc>
            </a:pPr>
            <a:r>
              <a:rPr lang="hi-IN" sz="2000" dirty="0"/>
              <a:t>दही को चीनी, मूंग का सूप, शहद और आंवले के साथ लें और इसे रात में नहीं लेना चाहिए।</a:t>
            </a:r>
            <a:endParaRPr lang="en-US" sz="2000" dirty="0"/>
          </a:p>
          <a:p>
            <a:pPr algn="just">
              <a:lnSpc>
                <a:spcPct val="120000"/>
              </a:lnSpc>
            </a:pPr>
            <a:endParaRPr lang="sa-IN" sz="2000" b="1" dirty="0"/>
          </a:p>
        </p:txBody>
      </p:sp>
    </p:spTree>
    <p:extLst>
      <p:ext uri="{BB962C8B-B14F-4D97-AF65-F5344CB8AC3E}">
        <p14:creationId xmlns:p14="http://schemas.microsoft.com/office/powerpoint/2010/main" val="2171922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5AF7D-99B5-4D59-BD0F-853A431223E7}"/>
              </a:ext>
            </a:extLst>
          </p:cNvPr>
          <p:cNvSpPr/>
          <p:nvPr/>
        </p:nvSpPr>
        <p:spPr>
          <a:xfrm>
            <a:off x="2709643" y="155991"/>
            <a:ext cx="7122253" cy="810478"/>
          </a:xfrm>
          <a:prstGeom prst="rect">
            <a:avLst/>
          </a:prstGeom>
        </p:spPr>
        <p:txBody>
          <a:bodyPr wrap="square">
            <a:spAutoFit/>
          </a:bodyPr>
          <a:lstStyle/>
          <a:p>
            <a:pPr algn="ctr">
              <a:spcBef>
                <a:spcPts val="759"/>
              </a:spcBef>
            </a:pPr>
            <a:r>
              <a:rPr lang="hi-IN" sz="2000" b="1" dirty="0"/>
              <a:t>ग्रीष्म</a:t>
            </a:r>
            <a:r>
              <a:rPr lang="en-US" sz="2000" b="1" dirty="0"/>
              <a:t> </a:t>
            </a:r>
            <a:r>
              <a:rPr lang="hi-IN" sz="2000" b="1" dirty="0"/>
              <a:t>ऋतु</a:t>
            </a:r>
            <a:r>
              <a:rPr lang="sa-IN" sz="2000" b="1" dirty="0"/>
              <a:t> (</a:t>
            </a:r>
            <a:r>
              <a:rPr lang="hi-IN" sz="2000" b="1" dirty="0"/>
              <a:t>मध्य मई से मध्य जुलाई तक</a:t>
            </a:r>
            <a:r>
              <a:rPr lang="sa-IN" sz="2000" b="1" dirty="0"/>
              <a:t>)</a:t>
            </a:r>
            <a:r>
              <a:rPr lang="hi-IN" sz="2000" b="1" dirty="0"/>
              <a:t> </a:t>
            </a:r>
            <a:endParaRPr lang="en-US" sz="2000" b="1" dirty="0"/>
          </a:p>
          <a:p>
            <a:pPr algn="just">
              <a:spcBef>
                <a:spcPts val="759"/>
              </a:spcBef>
            </a:pPr>
            <a:endParaRPr lang="en-US" sz="2000" b="1" dirty="0"/>
          </a:p>
        </p:txBody>
      </p:sp>
      <p:sp>
        <p:nvSpPr>
          <p:cNvPr id="3" name="TextBox 2">
            <a:extLst>
              <a:ext uri="{FF2B5EF4-FFF2-40B4-BE49-F238E27FC236}">
                <a16:creationId xmlns:a16="http://schemas.microsoft.com/office/drawing/2014/main" id="{8C143DED-9630-7B9A-0E5F-7761B3AD6189}"/>
              </a:ext>
            </a:extLst>
          </p:cNvPr>
          <p:cNvSpPr txBox="1"/>
          <p:nvPr/>
        </p:nvSpPr>
        <p:spPr>
          <a:xfrm>
            <a:off x="157213" y="568244"/>
            <a:ext cx="11877574" cy="3477875"/>
          </a:xfrm>
          <a:prstGeom prst="rect">
            <a:avLst/>
          </a:prstGeom>
          <a:noFill/>
        </p:spPr>
        <p:txBody>
          <a:bodyPr wrap="square" rtlCol="0">
            <a:spAutoFit/>
          </a:bodyPr>
          <a:lstStyle/>
          <a:p>
            <a:pPr algn="just"/>
            <a:r>
              <a:rPr lang="hi-IN" sz="2000" b="1" dirty="0"/>
              <a:t>ऋतु अनुकूल आहार-विहार:</a:t>
            </a:r>
            <a:endParaRPr lang="en-US" sz="2000" b="1" dirty="0">
              <a:cs typeface="Times New Roman" panose="02020603050405020304" pitchFamily="18" charset="0"/>
            </a:endParaRPr>
          </a:p>
          <a:p>
            <a:pPr algn="just">
              <a:lnSpc>
                <a:spcPct val="100000"/>
              </a:lnSpc>
              <a:spcBef>
                <a:spcPts val="759"/>
              </a:spcBef>
              <a:buFont typeface="Wingdings" panose="05000000000000000000" pitchFamily="2" charset="2"/>
              <a:buChar char="Ø"/>
            </a:pPr>
            <a:r>
              <a:rPr lang="hi-IN" sz="2000" dirty="0"/>
              <a:t>हल्के और आसानी से पचने योग्य भोजन (चावल, बाजरे, चना, लाल मसूर) मीठा, खट्टा, ठंडा और तरल पदार्थ लेना चाहिए।</a:t>
            </a:r>
            <a:endParaRPr lang="sa-IN" sz="2000" dirty="0"/>
          </a:p>
          <a:p>
            <a:pPr algn="just">
              <a:lnSpc>
                <a:spcPct val="100000"/>
              </a:lnSpc>
              <a:spcBef>
                <a:spcPts val="759"/>
              </a:spcBef>
              <a:buFont typeface="Wingdings" panose="05000000000000000000" pitchFamily="2" charset="2"/>
              <a:buChar char="Ø"/>
            </a:pPr>
            <a:r>
              <a:rPr lang="hi-IN" sz="2000" dirty="0"/>
              <a:t>पंचसार</a:t>
            </a:r>
            <a:r>
              <a:rPr lang="en-US" sz="2000" dirty="0"/>
              <a:t> </a:t>
            </a:r>
            <a:r>
              <a:rPr lang="hi-IN" sz="2000" dirty="0"/>
              <a:t>पानक</a:t>
            </a:r>
            <a:r>
              <a:rPr lang="en-US" sz="2000" dirty="0"/>
              <a:t> </a:t>
            </a:r>
            <a:r>
              <a:rPr lang="sa-IN" sz="2000" dirty="0"/>
              <a:t>- </a:t>
            </a:r>
            <a:r>
              <a:rPr lang="hi-IN" sz="2000" dirty="0"/>
              <a:t>द्राक्षा</a:t>
            </a:r>
            <a:r>
              <a:rPr lang="en-US" sz="2000" dirty="0"/>
              <a:t> (</a:t>
            </a:r>
            <a:r>
              <a:rPr lang="hi-IN" sz="2000" dirty="0"/>
              <a:t>काली</a:t>
            </a:r>
            <a:r>
              <a:rPr lang="en-US" sz="2000" dirty="0"/>
              <a:t> </a:t>
            </a:r>
            <a:r>
              <a:rPr lang="hi-IN" sz="2000" dirty="0"/>
              <a:t>किशमिश), मुलेठी, </a:t>
            </a:r>
            <a:r>
              <a:rPr lang="sa-IN" sz="2000" dirty="0"/>
              <a:t>गम्भारी, </a:t>
            </a:r>
            <a:r>
              <a:rPr lang="hi-IN" sz="2000" dirty="0"/>
              <a:t>खजूर, फालसा के रस से तैयार किया जा सकता है।</a:t>
            </a:r>
            <a:endParaRPr lang="en-US" sz="2000" dirty="0"/>
          </a:p>
          <a:p>
            <a:pPr algn="just">
              <a:lnSpc>
                <a:spcPct val="100000"/>
              </a:lnSpc>
              <a:spcBef>
                <a:spcPts val="759"/>
              </a:spcBef>
              <a:buFont typeface="Wingdings" panose="05000000000000000000" pitchFamily="2" charset="2"/>
              <a:buChar char="Ø"/>
            </a:pPr>
            <a:r>
              <a:rPr lang="hi-IN" sz="2000" dirty="0"/>
              <a:t>ठंडे पानी का सेवन, छाछ, फलों का रस, मांस का सूप, आम का रस, भैंस का दूध चीनी के साथ लेना चाहिए।</a:t>
            </a:r>
            <a:endParaRPr lang="en-US" sz="2000" dirty="0"/>
          </a:p>
          <a:p>
            <a:pPr algn="just">
              <a:lnSpc>
                <a:spcPct val="100000"/>
              </a:lnSpc>
              <a:spcBef>
                <a:spcPts val="759"/>
              </a:spcBef>
              <a:buFont typeface="Wingdings" panose="05000000000000000000" pitchFamily="2" charset="2"/>
              <a:buChar char="Ø"/>
            </a:pPr>
            <a:r>
              <a:rPr lang="hi-IN" sz="2000" dirty="0"/>
              <a:t>सत्तू (भुना हुआ और पिसी हुई दाल और अनाज) चीनी के साथ मिलाकर लिया जा सकता है।</a:t>
            </a:r>
            <a:endParaRPr lang="en-US" sz="2000" i="1" dirty="0"/>
          </a:p>
          <a:p>
            <a:pPr algn="just">
              <a:lnSpc>
                <a:spcPct val="100000"/>
              </a:lnSpc>
              <a:spcBef>
                <a:spcPts val="759"/>
              </a:spcBef>
              <a:buFont typeface="Wingdings" panose="05000000000000000000" pitchFamily="2" charset="2"/>
              <a:buChar char="Ø"/>
            </a:pPr>
            <a:r>
              <a:rPr lang="hi-IN" sz="2000" dirty="0"/>
              <a:t>आहार में करेला, सहजन, लौकी, भिंडी, बैगन, खरबूजा को शामिल किया जा सकता है।</a:t>
            </a:r>
            <a:endParaRPr lang="en-US" sz="2000" dirty="0"/>
          </a:p>
          <a:p>
            <a:pPr algn="just">
              <a:spcBef>
                <a:spcPts val="759"/>
              </a:spcBef>
            </a:pPr>
            <a:endParaRPr lang="en-US" sz="2000" dirty="0"/>
          </a:p>
          <a:p>
            <a:endParaRPr lang="en-IN" sz="2000" dirty="0"/>
          </a:p>
        </p:txBody>
      </p:sp>
      <p:sp>
        <p:nvSpPr>
          <p:cNvPr id="5" name="TextBox 4">
            <a:extLst>
              <a:ext uri="{FF2B5EF4-FFF2-40B4-BE49-F238E27FC236}">
                <a16:creationId xmlns:a16="http://schemas.microsoft.com/office/drawing/2014/main" id="{4AFB56C8-F1B8-78E9-23A2-E70ED4D9D974}"/>
              </a:ext>
            </a:extLst>
          </p:cNvPr>
          <p:cNvSpPr txBox="1"/>
          <p:nvPr/>
        </p:nvSpPr>
        <p:spPr>
          <a:xfrm>
            <a:off x="6721642" y="3889860"/>
            <a:ext cx="5030804" cy="2554545"/>
          </a:xfrm>
          <a:prstGeom prst="rect">
            <a:avLst/>
          </a:prstGeom>
          <a:noFill/>
        </p:spPr>
        <p:txBody>
          <a:bodyPr wrap="square" rtlCol="0">
            <a:spAutoFit/>
          </a:bodyPr>
          <a:lstStyle/>
          <a:p>
            <a:pPr algn="just">
              <a:spcBef>
                <a:spcPts val="759"/>
              </a:spcBef>
            </a:pPr>
            <a:r>
              <a:rPr lang="hi-IN" sz="2000" b="1" dirty="0"/>
              <a:t>परहेज़ करें:</a:t>
            </a:r>
            <a:endParaRPr lang="en-US" sz="2000" b="1" dirty="0"/>
          </a:p>
          <a:p>
            <a:pPr algn="just">
              <a:lnSpc>
                <a:spcPct val="100000"/>
              </a:lnSpc>
              <a:spcBef>
                <a:spcPts val="759"/>
              </a:spcBef>
              <a:buFont typeface="Wingdings" panose="05000000000000000000" pitchFamily="2" charset="2"/>
              <a:buChar char="Ø"/>
            </a:pPr>
            <a:r>
              <a:rPr lang="hi-IN" sz="2000" dirty="0"/>
              <a:t>नमकीन, तीखे, खट्टे खाद्य पदार्थ, शराब से बचना चाहिए।</a:t>
            </a:r>
          </a:p>
          <a:p>
            <a:pPr algn="just">
              <a:lnSpc>
                <a:spcPct val="100000"/>
              </a:lnSpc>
              <a:spcBef>
                <a:spcPts val="759"/>
              </a:spcBef>
              <a:buFont typeface="Wingdings" panose="05000000000000000000" pitchFamily="2" charset="2"/>
              <a:buChar char="Ø"/>
            </a:pPr>
            <a:r>
              <a:rPr lang="hi-IN" sz="2000" dirty="0"/>
              <a:t>अत्यधिक व्यायाम या कड़ी मेहनत से बचना होगा।</a:t>
            </a:r>
          </a:p>
          <a:p>
            <a:pPr algn="just">
              <a:lnSpc>
                <a:spcPct val="100000"/>
              </a:lnSpc>
              <a:spcBef>
                <a:spcPts val="759"/>
              </a:spcBef>
              <a:buFont typeface="Wingdings" panose="05000000000000000000" pitchFamily="2" charset="2"/>
              <a:buChar char="Ø"/>
            </a:pPr>
            <a:r>
              <a:rPr lang="hi-IN" sz="2000" dirty="0"/>
              <a:t>अधिक धूप के संपर्क में आने से बचना चाहिए।</a:t>
            </a:r>
            <a:endParaRPr lang="en-US" sz="2000" dirty="0"/>
          </a:p>
        </p:txBody>
      </p:sp>
      <p:sp>
        <p:nvSpPr>
          <p:cNvPr id="6" name="TextBox 5">
            <a:extLst>
              <a:ext uri="{FF2B5EF4-FFF2-40B4-BE49-F238E27FC236}">
                <a16:creationId xmlns:a16="http://schemas.microsoft.com/office/drawing/2014/main" id="{3FEF66E5-81ED-13F3-0097-B91915D091E2}"/>
              </a:ext>
            </a:extLst>
          </p:cNvPr>
          <p:cNvSpPr txBox="1"/>
          <p:nvPr/>
        </p:nvSpPr>
        <p:spPr>
          <a:xfrm>
            <a:off x="439554" y="3647893"/>
            <a:ext cx="5313146" cy="3272691"/>
          </a:xfrm>
          <a:prstGeom prst="rect">
            <a:avLst/>
          </a:prstGeom>
          <a:noFill/>
        </p:spPr>
        <p:txBody>
          <a:bodyPr wrap="square" rtlCol="0">
            <a:spAutoFit/>
          </a:bodyPr>
          <a:lstStyle/>
          <a:p>
            <a:pPr algn="just">
              <a:spcBef>
                <a:spcPts val="759"/>
              </a:spcBef>
            </a:pPr>
            <a:r>
              <a:rPr lang="hi-IN" sz="2000" b="1" dirty="0"/>
              <a:t>जीवन शैली संशोधन:</a:t>
            </a:r>
            <a:endParaRPr lang="en-US" sz="2000" dirty="0"/>
          </a:p>
          <a:p>
            <a:pPr algn="just">
              <a:lnSpc>
                <a:spcPct val="100000"/>
              </a:lnSpc>
              <a:spcBef>
                <a:spcPts val="759"/>
              </a:spcBef>
              <a:buFont typeface="Wingdings" panose="05000000000000000000" pitchFamily="2" charset="2"/>
              <a:buChar char="Ø"/>
            </a:pPr>
            <a:r>
              <a:rPr lang="hi-IN" sz="2000" dirty="0"/>
              <a:t>हरीतकी (3 ग्राम) गुड़ के साथ लेनी चाहिए।</a:t>
            </a:r>
            <a:endParaRPr lang="en-US" sz="2000" i="1" dirty="0"/>
          </a:p>
          <a:p>
            <a:pPr algn="just">
              <a:lnSpc>
                <a:spcPct val="100000"/>
              </a:lnSpc>
              <a:spcBef>
                <a:spcPts val="759"/>
              </a:spcBef>
              <a:buFont typeface="Wingdings" panose="05000000000000000000" pitchFamily="2" charset="2"/>
              <a:buChar char="Ø"/>
            </a:pPr>
            <a:r>
              <a:rPr lang="hi-IN" sz="2000" dirty="0"/>
              <a:t>ठंडी जगहों पर रहने और रात में ठंडी हवा का आनंद लेने की सलाह दी जाती है।</a:t>
            </a:r>
            <a:endParaRPr lang="en-US" sz="2000" dirty="0"/>
          </a:p>
          <a:p>
            <a:pPr algn="just">
              <a:lnSpc>
                <a:spcPct val="100000"/>
              </a:lnSpc>
              <a:spcBef>
                <a:spcPts val="759"/>
              </a:spcBef>
              <a:buFont typeface="Wingdings" panose="05000000000000000000" pitchFamily="2" charset="2"/>
              <a:buChar char="Ø"/>
            </a:pPr>
            <a:r>
              <a:rPr lang="hi-IN" sz="2000" dirty="0"/>
              <a:t>शरीर पर चंदन और अन्य सुगंधित लेप लगाने से।</a:t>
            </a:r>
            <a:endParaRPr lang="en-US" sz="2000" dirty="0"/>
          </a:p>
          <a:p>
            <a:pPr algn="just">
              <a:lnSpc>
                <a:spcPct val="100000"/>
              </a:lnSpc>
              <a:spcBef>
                <a:spcPts val="759"/>
              </a:spcBef>
              <a:buFont typeface="Wingdings" panose="05000000000000000000" pitchFamily="2" charset="2"/>
              <a:buChar char="Ø"/>
            </a:pPr>
            <a:r>
              <a:rPr lang="hi-IN" sz="2000" dirty="0"/>
              <a:t>दिन में सोने की सलाह दी जाती है लेकिन 45 मिनट से ज्यादा नहीं।</a:t>
            </a:r>
            <a:endParaRPr lang="en-US" sz="2000" dirty="0"/>
          </a:p>
          <a:p>
            <a:endParaRPr lang="en-IN" sz="2000" dirty="0"/>
          </a:p>
        </p:txBody>
      </p:sp>
    </p:spTree>
    <p:extLst>
      <p:ext uri="{BB962C8B-B14F-4D97-AF65-F5344CB8AC3E}">
        <p14:creationId xmlns:p14="http://schemas.microsoft.com/office/powerpoint/2010/main" val="237866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3C64B-876D-4AFE-B638-30E5DE1246AF}"/>
              </a:ext>
            </a:extLst>
          </p:cNvPr>
          <p:cNvSpPr/>
          <p:nvPr/>
        </p:nvSpPr>
        <p:spPr>
          <a:xfrm>
            <a:off x="585537" y="73916"/>
            <a:ext cx="11020926" cy="6578532"/>
          </a:xfrm>
          <a:prstGeom prst="rect">
            <a:avLst/>
          </a:prstGeom>
        </p:spPr>
        <p:txBody>
          <a:bodyPr wrap="square">
            <a:spAutoFit/>
          </a:bodyPr>
          <a:lstStyle/>
          <a:p>
            <a:pPr algn="ctr">
              <a:lnSpc>
                <a:spcPct val="170000"/>
              </a:lnSpc>
            </a:pPr>
            <a:r>
              <a:rPr lang="en-US" sz="2000" b="1" dirty="0" err="1"/>
              <a:t>शरद</a:t>
            </a:r>
            <a:r>
              <a:rPr lang="en-US" sz="2000" b="1" dirty="0"/>
              <a:t> </a:t>
            </a:r>
            <a:r>
              <a:rPr lang="en-US" sz="2000" b="1" dirty="0" err="1"/>
              <a:t>ऋतु</a:t>
            </a:r>
            <a:r>
              <a:rPr lang="sa-IN" sz="2000" b="1" dirty="0"/>
              <a:t> (</a:t>
            </a:r>
            <a:r>
              <a:rPr lang="en-US" sz="2000" b="1" dirty="0" err="1"/>
              <a:t>मध्य</a:t>
            </a:r>
            <a:r>
              <a:rPr lang="en-US" sz="2000" b="1" dirty="0"/>
              <a:t> </a:t>
            </a:r>
            <a:r>
              <a:rPr lang="en-US" sz="2000" b="1" dirty="0" err="1"/>
              <a:t>सितंबर</a:t>
            </a:r>
            <a:r>
              <a:rPr lang="en-US" sz="2000" b="1" dirty="0"/>
              <a:t> </a:t>
            </a:r>
            <a:r>
              <a:rPr lang="en-US" sz="2000" b="1" dirty="0" err="1"/>
              <a:t>से</a:t>
            </a:r>
            <a:r>
              <a:rPr lang="en-US" sz="2000" b="1" dirty="0"/>
              <a:t> </a:t>
            </a:r>
            <a:r>
              <a:rPr lang="en-US" sz="2000" b="1" dirty="0" err="1"/>
              <a:t>मध्य</a:t>
            </a:r>
            <a:r>
              <a:rPr lang="en-US" sz="2000" b="1" dirty="0"/>
              <a:t> </a:t>
            </a:r>
            <a:r>
              <a:rPr lang="en-US" sz="2000" b="1" dirty="0" err="1"/>
              <a:t>नवंबर</a:t>
            </a:r>
            <a:r>
              <a:rPr lang="en-US" sz="2000" b="1" dirty="0"/>
              <a:t> </a:t>
            </a:r>
            <a:r>
              <a:rPr lang="en-US" sz="2000" b="1" dirty="0" err="1"/>
              <a:t>तक</a:t>
            </a:r>
            <a:r>
              <a:rPr lang="sa-IN" sz="2000" b="1" dirty="0"/>
              <a:t>)</a:t>
            </a:r>
            <a:endParaRPr lang="en-US" sz="2000" b="1" dirty="0"/>
          </a:p>
          <a:p>
            <a:pPr algn="just"/>
            <a:endParaRPr lang="en-US" sz="2000" b="1" dirty="0"/>
          </a:p>
          <a:p>
            <a:pPr algn="just"/>
            <a:r>
              <a:rPr lang="en-US" sz="2000" b="1" dirty="0" err="1"/>
              <a:t>आहार</a:t>
            </a:r>
            <a:r>
              <a:rPr lang="en-US" sz="2000" b="1" dirty="0"/>
              <a:t> </a:t>
            </a:r>
            <a:r>
              <a:rPr lang="en-US" sz="2000" b="1" dirty="0" err="1"/>
              <a:t>संशोधन</a:t>
            </a:r>
            <a:r>
              <a:rPr lang="en-US" sz="2000" b="1" dirty="0"/>
              <a:t>: </a:t>
            </a:r>
          </a:p>
          <a:p>
            <a:pPr algn="just">
              <a:lnSpc>
                <a:spcPct val="150000"/>
              </a:lnSpc>
            </a:pPr>
            <a:r>
              <a:rPr lang="hi-IN" sz="2000" dirty="0"/>
              <a:t>मधुर, तिक्त (कड़वा),</a:t>
            </a:r>
            <a:r>
              <a:rPr lang="sa-IN" sz="2000" dirty="0"/>
              <a:t> </a:t>
            </a:r>
            <a:r>
              <a:rPr lang="hi-IN" sz="2000" dirty="0"/>
              <a:t>कसैला</a:t>
            </a:r>
            <a:r>
              <a:rPr lang="sa-IN" sz="2000" dirty="0"/>
              <a:t> </a:t>
            </a:r>
            <a:r>
              <a:rPr lang="hi-IN" sz="2000" dirty="0"/>
              <a:t>रस और हल्का पचने वाला भोजन करना चाहिए।</a:t>
            </a:r>
            <a:endParaRPr lang="en-US" sz="2000" dirty="0"/>
          </a:p>
          <a:p>
            <a:pPr algn="just">
              <a:lnSpc>
                <a:spcPct val="150000"/>
              </a:lnSpc>
            </a:pPr>
            <a:r>
              <a:rPr lang="en-US" sz="2000" dirty="0" err="1"/>
              <a:t>उबले</a:t>
            </a:r>
            <a:r>
              <a:rPr lang="en-US" sz="2000" dirty="0"/>
              <a:t> </a:t>
            </a:r>
            <a:r>
              <a:rPr lang="en-US" sz="2000" dirty="0" err="1"/>
              <a:t>हुए</a:t>
            </a:r>
            <a:r>
              <a:rPr lang="en-US" sz="2000" dirty="0"/>
              <a:t> </a:t>
            </a:r>
            <a:r>
              <a:rPr lang="en-US" sz="2000" dirty="0" err="1"/>
              <a:t>दूध</a:t>
            </a:r>
            <a:r>
              <a:rPr lang="en-US" sz="2000" dirty="0"/>
              <a:t> में </a:t>
            </a:r>
            <a:r>
              <a:rPr lang="en-US" sz="2000" dirty="0" err="1"/>
              <a:t>चीनी</a:t>
            </a:r>
            <a:r>
              <a:rPr lang="en-US" sz="2000" dirty="0"/>
              <a:t> और </a:t>
            </a:r>
            <a:r>
              <a:rPr lang="en-US" sz="2000" dirty="0" err="1"/>
              <a:t>मेवे</a:t>
            </a:r>
            <a:r>
              <a:rPr lang="en-US" sz="2000" dirty="0"/>
              <a:t> </a:t>
            </a:r>
            <a:r>
              <a:rPr lang="en-US" sz="2000" dirty="0" err="1"/>
              <a:t>मिलाकर</a:t>
            </a:r>
            <a:r>
              <a:rPr lang="en-US" sz="2000" dirty="0"/>
              <a:t> </a:t>
            </a:r>
            <a:r>
              <a:rPr lang="en-US" sz="2000" dirty="0" err="1"/>
              <a:t>पूर्णिमा</a:t>
            </a:r>
            <a:r>
              <a:rPr lang="en-US" sz="2000" dirty="0"/>
              <a:t> के </a:t>
            </a:r>
            <a:r>
              <a:rPr lang="en-US" sz="2000" dirty="0" err="1"/>
              <a:t>दिन</a:t>
            </a:r>
            <a:r>
              <a:rPr lang="en-US" sz="2000" dirty="0"/>
              <a:t> </a:t>
            </a:r>
            <a:r>
              <a:rPr lang="en-US" sz="2000" dirty="0" err="1"/>
              <a:t>चांदनी</a:t>
            </a:r>
            <a:r>
              <a:rPr lang="en-US" sz="2000" dirty="0"/>
              <a:t> में </a:t>
            </a:r>
            <a:r>
              <a:rPr lang="en-US" sz="2000" dirty="0" err="1"/>
              <a:t>रख</a:t>
            </a:r>
            <a:r>
              <a:rPr lang="en-US" sz="2000" dirty="0"/>
              <a:t> </a:t>
            </a:r>
            <a:r>
              <a:rPr lang="en-US" sz="2000" dirty="0" err="1"/>
              <a:t>दें</a:t>
            </a:r>
            <a:r>
              <a:rPr lang="en-US" sz="2000" dirty="0"/>
              <a:t>, </a:t>
            </a:r>
            <a:r>
              <a:rPr lang="en-US" sz="2000" dirty="0" err="1"/>
              <a:t>इस</a:t>
            </a:r>
            <a:r>
              <a:rPr lang="en-US" sz="2000" dirty="0"/>
              <a:t> </a:t>
            </a:r>
            <a:r>
              <a:rPr lang="en-US" sz="2000" dirty="0" err="1"/>
              <a:t>दूध</a:t>
            </a:r>
            <a:r>
              <a:rPr lang="en-US" sz="2000" dirty="0"/>
              <a:t> </a:t>
            </a:r>
            <a:r>
              <a:rPr lang="en-US" sz="2000" dirty="0" err="1"/>
              <a:t>को</a:t>
            </a:r>
            <a:r>
              <a:rPr lang="en-US" sz="2000" dirty="0"/>
              <a:t> </a:t>
            </a:r>
            <a:r>
              <a:rPr lang="en-US" sz="2000" dirty="0" err="1"/>
              <a:t>रात</a:t>
            </a:r>
            <a:r>
              <a:rPr lang="en-US" sz="2000" dirty="0"/>
              <a:t> में </a:t>
            </a:r>
            <a:r>
              <a:rPr lang="en-US" sz="2000" dirty="0" err="1"/>
              <a:t>भी</a:t>
            </a:r>
            <a:r>
              <a:rPr lang="en-US" sz="2000" dirty="0"/>
              <a:t> </a:t>
            </a:r>
            <a:r>
              <a:rPr lang="en-US" sz="2000" dirty="0" err="1"/>
              <a:t>ले</a:t>
            </a:r>
            <a:r>
              <a:rPr lang="en-US" sz="2000" dirty="0"/>
              <a:t> </a:t>
            </a:r>
            <a:r>
              <a:rPr lang="en-US" sz="2000" dirty="0" err="1"/>
              <a:t>सकते</a:t>
            </a:r>
            <a:r>
              <a:rPr lang="en-US" sz="2000" dirty="0"/>
              <a:t> हैं। </a:t>
            </a:r>
          </a:p>
          <a:p>
            <a:pPr algn="just">
              <a:lnSpc>
                <a:spcPct val="150000"/>
              </a:lnSpc>
            </a:pPr>
            <a:r>
              <a:rPr lang="en-US" sz="2000" dirty="0" err="1"/>
              <a:t>आहार</a:t>
            </a:r>
            <a:r>
              <a:rPr lang="en-US" sz="2000" dirty="0"/>
              <a:t> में </a:t>
            </a:r>
            <a:r>
              <a:rPr lang="en-US" sz="2000" dirty="0" err="1"/>
              <a:t>लौकी</a:t>
            </a:r>
            <a:r>
              <a:rPr lang="en-US" sz="2000" dirty="0"/>
              <a:t>, </a:t>
            </a:r>
            <a:r>
              <a:rPr lang="en-US" sz="2000" dirty="0" err="1"/>
              <a:t>कद्दू</a:t>
            </a:r>
            <a:r>
              <a:rPr lang="en-US" sz="2000" dirty="0"/>
              <a:t>, </a:t>
            </a:r>
            <a:r>
              <a:rPr lang="en-US" sz="2000" dirty="0" err="1"/>
              <a:t>भिंडी</a:t>
            </a:r>
            <a:r>
              <a:rPr lang="en-US" sz="2000" dirty="0"/>
              <a:t>, </a:t>
            </a:r>
            <a:r>
              <a:rPr lang="en-US" sz="2000" dirty="0" err="1"/>
              <a:t>बैगन</a:t>
            </a:r>
            <a:r>
              <a:rPr lang="en-US" sz="2000" dirty="0"/>
              <a:t>, </a:t>
            </a:r>
            <a:r>
              <a:rPr lang="en-US" sz="2000" dirty="0" err="1"/>
              <a:t>ग्वार</a:t>
            </a:r>
            <a:r>
              <a:rPr lang="en-US" sz="2000" dirty="0"/>
              <a:t> </a:t>
            </a:r>
            <a:r>
              <a:rPr lang="en-US" sz="2000" dirty="0" err="1"/>
              <a:t>बीन्स</a:t>
            </a:r>
            <a:r>
              <a:rPr lang="en-US" sz="2000" dirty="0"/>
              <a:t> </a:t>
            </a:r>
            <a:r>
              <a:rPr lang="en-US" sz="2000" dirty="0" err="1"/>
              <a:t>को</a:t>
            </a:r>
            <a:r>
              <a:rPr lang="en-US" sz="2000" dirty="0"/>
              <a:t> शामिल </a:t>
            </a:r>
            <a:r>
              <a:rPr lang="en-US" sz="2000" dirty="0" err="1"/>
              <a:t>किया</a:t>
            </a:r>
            <a:r>
              <a:rPr lang="en-US" sz="2000" dirty="0"/>
              <a:t> </a:t>
            </a:r>
            <a:r>
              <a:rPr lang="en-US" sz="2000" dirty="0" err="1"/>
              <a:t>जा</a:t>
            </a:r>
            <a:r>
              <a:rPr lang="en-US" sz="2000" dirty="0"/>
              <a:t> </a:t>
            </a:r>
            <a:r>
              <a:rPr lang="en-US" sz="2000" dirty="0" err="1"/>
              <a:t>सकता</a:t>
            </a:r>
            <a:r>
              <a:rPr lang="en-US" sz="2000" dirty="0"/>
              <a:t> है। </a:t>
            </a:r>
          </a:p>
          <a:p>
            <a:pPr algn="just"/>
            <a:endParaRPr lang="en-US" sz="2000" b="1" dirty="0"/>
          </a:p>
          <a:p>
            <a:pPr algn="just"/>
            <a:r>
              <a:rPr lang="hi-IN" sz="2000" b="1" dirty="0"/>
              <a:t>जीवन शैली में संशोधन</a:t>
            </a:r>
            <a:r>
              <a:rPr lang="en-US" sz="2000" b="1" dirty="0"/>
              <a:t>:</a:t>
            </a:r>
          </a:p>
          <a:p>
            <a:pPr algn="just">
              <a:lnSpc>
                <a:spcPct val="150000"/>
              </a:lnSpc>
            </a:pPr>
            <a:r>
              <a:rPr lang="hi-IN" sz="2000" dirty="0"/>
              <a:t>हरीतकी -3 ग्राम चीनी के साथ लेनी चाहिए</a:t>
            </a:r>
            <a:r>
              <a:rPr lang="en-US" sz="2000" dirty="0"/>
              <a:t>।</a:t>
            </a:r>
          </a:p>
          <a:p>
            <a:pPr algn="just">
              <a:lnSpc>
                <a:spcPct val="150000"/>
              </a:lnSpc>
            </a:pPr>
            <a:r>
              <a:rPr lang="hi-IN" sz="2000" dirty="0"/>
              <a:t>चंदन के लेप का प्रयोग</a:t>
            </a:r>
            <a:r>
              <a:rPr lang="en-US" sz="2000" dirty="0"/>
              <a:t> </a:t>
            </a:r>
            <a:r>
              <a:rPr lang="hi-IN" sz="2000" dirty="0"/>
              <a:t>शरीर पर किया जाना चाहिए</a:t>
            </a:r>
            <a:r>
              <a:rPr lang="en-US" sz="2000" dirty="0"/>
              <a:t> , </a:t>
            </a:r>
            <a:r>
              <a:rPr lang="en-US" sz="2000" dirty="0" err="1"/>
              <a:t>शाम</a:t>
            </a:r>
            <a:r>
              <a:rPr lang="en-US" sz="2000" dirty="0"/>
              <a:t> </a:t>
            </a:r>
            <a:r>
              <a:rPr lang="en-US" sz="2000" dirty="0" err="1"/>
              <a:t>को</a:t>
            </a:r>
            <a:r>
              <a:rPr lang="en-US" sz="2000" dirty="0"/>
              <a:t> </a:t>
            </a:r>
            <a:r>
              <a:rPr lang="en-US" sz="2000" dirty="0" err="1"/>
              <a:t>चांदनी</a:t>
            </a:r>
            <a:r>
              <a:rPr lang="en-US" sz="2000" dirty="0"/>
              <a:t> में </a:t>
            </a:r>
            <a:r>
              <a:rPr lang="en-US" sz="2000" dirty="0" err="1"/>
              <a:t>टहलना</a:t>
            </a:r>
            <a:r>
              <a:rPr lang="en-US" sz="2000" dirty="0"/>
              <a:t> </a:t>
            </a:r>
            <a:r>
              <a:rPr lang="hi-IN" sz="2000" dirty="0"/>
              <a:t>चाहिए</a:t>
            </a:r>
            <a:r>
              <a:rPr lang="en-US" sz="2000" dirty="0"/>
              <a:t>। </a:t>
            </a:r>
          </a:p>
          <a:p>
            <a:pPr algn="just">
              <a:lnSpc>
                <a:spcPct val="150000"/>
              </a:lnSpc>
            </a:pPr>
            <a:r>
              <a:rPr lang="hi-IN" sz="2000" dirty="0"/>
              <a:t>हल्का व्यायाम करना चाहिए</a:t>
            </a:r>
            <a:r>
              <a:rPr lang="en-US" sz="2000" dirty="0"/>
              <a:t>।</a:t>
            </a:r>
          </a:p>
          <a:p>
            <a:pPr algn="just"/>
            <a:endParaRPr lang="en-US" sz="2000" dirty="0"/>
          </a:p>
          <a:p>
            <a:pPr algn="just"/>
            <a:r>
              <a:rPr lang="hi-IN" sz="2000" b="1" dirty="0"/>
              <a:t>न करने योग्य कार्य</a:t>
            </a:r>
            <a:r>
              <a:rPr lang="en-US" sz="2000" b="1" dirty="0"/>
              <a:t>:</a:t>
            </a:r>
          </a:p>
          <a:p>
            <a:pPr algn="just">
              <a:lnSpc>
                <a:spcPct val="150000"/>
              </a:lnSpc>
            </a:pPr>
            <a:r>
              <a:rPr lang="en-US" sz="2000" dirty="0" err="1"/>
              <a:t>ऐसे</a:t>
            </a:r>
            <a:r>
              <a:rPr lang="en-US" sz="2000" dirty="0"/>
              <a:t> </a:t>
            </a:r>
            <a:r>
              <a:rPr lang="en-US" sz="2000" dirty="0" err="1"/>
              <a:t>भोजन</a:t>
            </a:r>
            <a:r>
              <a:rPr lang="en-US" sz="2000" dirty="0"/>
              <a:t> से </a:t>
            </a:r>
            <a:r>
              <a:rPr lang="en-US" sz="2000" dirty="0" err="1"/>
              <a:t>परहेज</a:t>
            </a:r>
            <a:r>
              <a:rPr lang="en-US" sz="2000" dirty="0"/>
              <a:t> करें जो </a:t>
            </a:r>
            <a:r>
              <a:rPr lang="en-US" sz="2000" dirty="0" err="1"/>
              <a:t>स्वाद</a:t>
            </a:r>
            <a:r>
              <a:rPr lang="en-US" sz="2000" dirty="0"/>
              <a:t> में </a:t>
            </a:r>
            <a:r>
              <a:rPr lang="en-US" sz="2000" dirty="0" err="1"/>
              <a:t>गर्म</a:t>
            </a:r>
            <a:r>
              <a:rPr lang="en-US" sz="2000" dirty="0"/>
              <a:t>, </a:t>
            </a:r>
            <a:r>
              <a:rPr lang="en-US" sz="2000" dirty="0" err="1"/>
              <a:t>तीखा</a:t>
            </a:r>
            <a:r>
              <a:rPr lang="en-US" sz="2000" dirty="0"/>
              <a:t>, </a:t>
            </a:r>
            <a:r>
              <a:rPr lang="en-US" sz="2000" dirty="0" err="1"/>
              <a:t>खट्टा</a:t>
            </a:r>
            <a:r>
              <a:rPr lang="en-US" sz="2000" dirty="0"/>
              <a:t> और </a:t>
            </a:r>
            <a:r>
              <a:rPr lang="en-US" sz="2000" dirty="0" err="1"/>
              <a:t>नमकीन</a:t>
            </a:r>
            <a:r>
              <a:rPr lang="en-US" sz="2000" dirty="0"/>
              <a:t> </a:t>
            </a:r>
            <a:r>
              <a:rPr lang="en-US" sz="2000" dirty="0" err="1"/>
              <a:t>हो</a:t>
            </a:r>
            <a:r>
              <a:rPr lang="en-US" sz="2000" dirty="0"/>
              <a:t>। </a:t>
            </a:r>
          </a:p>
          <a:p>
            <a:pPr algn="just">
              <a:lnSpc>
                <a:spcPct val="150000"/>
              </a:lnSpc>
            </a:pPr>
            <a:r>
              <a:rPr lang="en-US" sz="2000" dirty="0" err="1"/>
              <a:t>तेल</a:t>
            </a:r>
            <a:r>
              <a:rPr lang="en-US" sz="2000" dirty="0"/>
              <a:t>, </a:t>
            </a:r>
            <a:r>
              <a:rPr lang="en-US" sz="2000" dirty="0" err="1"/>
              <a:t>जलीय</a:t>
            </a:r>
            <a:r>
              <a:rPr lang="en-US" sz="2000" dirty="0"/>
              <a:t> </a:t>
            </a:r>
            <a:r>
              <a:rPr lang="en-US" sz="2000" dirty="0" err="1"/>
              <a:t>जंतुओं</a:t>
            </a:r>
            <a:r>
              <a:rPr lang="en-US" sz="2000" dirty="0"/>
              <a:t> </a:t>
            </a:r>
            <a:r>
              <a:rPr lang="en-US" sz="2000" dirty="0" err="1"/>
              <a:t>का</a:t>
            </a:r>
            <a:r>
              <a:rPr lang="en-US" sz="2000" dirty="0"/>
              <a:t> </a:t>
            </a:r>
            <a:r>
              <a:rPr lang="en-US" sz="2000" dirty="0" err="1"/>
              <a:t>मांस</a:t>
            </a:r>
            <a:r>
              <a:rPr lang="en-US" sz="2000" dirty="0"/>
              <a:t>, </a:t>
            </a:r>
            <a:r>
              <a:rPr lang="en-US" sz="2000" dirty="0" err="1"/>
              <a:t>दही</a:t>
            </a:r>
            <a:r>
              <a:rPr lang="en-US" sz="2000" dirty="0"/>
              <a:t> से </a:t>
            </a:r>
            <a:r>
              <a:rPr lang="en-US" sz="2000" dirty="0" err="1"/>
              <a:t>परहेज</a:t>
            </a:r>
            <a:r>
              <a:rPr lang="en-US" sz="2000" dirty="0"/>
              <a:t> </a:t>
            </a:r>
            <a:r>
              <a:rPr lang="en-US" sz="2000" dirty="0" err="1"/>
              <a:t>करना</a:t>
            </a:r>
            <a:r>
              <a:rPr lang="en-US" sz="2000" dirty="0"/>
              <a:t> </a:t>
            </a:r>
            <a:r>
              <a:rPr lang="en-US" sz="2000" dirty="0" err="1"/>
              <a:t>चाहिए</a:t>
            </a:r>
            <a:r>
              <a:rPr lang="en-US" sz="2000" dirty="0"/>
              <a:t>। </a:t>
            </a:r>
          </a:p>
          <a:p>
            <a:pPr algn="just">
              <a:lnSpc>
                <a:spcPct val="150000"/>
              </a:lnSpc>
            </a:pPr>
            <a:r>
              <a:rPr lang="en-US" sz="2000" dirty="0" err="1"/>
              <a:t>अधिक</a:t>
            </a:r>
            <a:r>
              <a:rPr lang="en-US" sz="2000" dirty="0"/>
              <a:t> </a:t>
            </a:r>
            <a:r>
              <a:rPr lang="en-US" sz="2000" dirty="0" err="1"/>
              <a:t>धूप</a:t>
            </a:r>
            <a:r>
              <a:rPr lang="en-US" sz="2000" dirty="0"/>
              <a:t> के </a:t>
            </a:r>
            <a:r>
              <a:rPr lang="en-US" sz="2000" dirty="0" err="1"/>
              <a:t>संपर्क</a:t>
            </a:r>
            <a:r>
              <a:rPr lang="zh-CN" altLang="en-US" sz="2000" dirty="0"/>
              <a:t> </a:t>
            </a:r>
            <a:r>
              <a:rPr lang="en-US" sz="2000" dirty="0"/>
              <a:t>, </a:t>
            </a:r>
            <a:r>
              <a:rPr lang="en-US" sz="2000" dirty="0" err="1"/>
              <a:t>दिन</a:t>
            </a:r>
            <a:r>
              <a:rPr lang="en-US" sz="2000" dirty="0"/>
              <a:t> की </a:t>
            </a:r>
            <a:r>
              <a:rPr lang="en-US" sz="2000" dirty="0" err="1"/>
              <a:t>नींद</a:t>
            </a:r>
            <a:r>
              <a:rPr lang="en-US" sz="2000" dirty="0"/>
              <a:t> से </a:t>
            </a:r>
            <a:r>
              <a:rPr lang="en-US" sz="2000" dirty="0" err="1"/>
              <a:t>बचना</a:t>
            </a:r>
            <a:r>
              <a:rPr lang="en-US" sz="2000" dirty="0"/>
              <a:t> </a:t>
            </a:r>
            <a:r>
              <a:rPr lang="en-US" sz="2000" dirty="0" err="1"/>
              <a:t>चाहिए</a:t>
            </a:r>
            <a:r>
              <a:rPr lang="en-US" sz="2000" dirty="0"/>
              <a:t>। </a:t>
            </a:r>
            <a:endParaRPr lang="en-IN" sz="2000" dirty="0"/>
          </a:p>
        </p:txBody>
      </p:sp>
    </p:spTree>
    <p:extLst>
      <p:ext uri="{BB962C8B-B14F-4D97-AF65-F5344CB8AC3E}">
        <p14:creationId xmlns:p14="http://schemas.microsoft.com/office/powerpoint/2010/main" val="977490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453933-513A-4500-976B-B119C67828E9}"/>
              </a:ext>
            </a:extLst>
          </p:cNvPr>
          <p:cNvSpPr/>
          <p:nvPr/>
        </p:nvSpPr>
        <p:spPr>
          <a:xfrm>
            <a:off x="462012" y="269508"/>
            <a:ext cx="11729988" cy="6155339"/>
          </a:xfrm>
          <a:prstGeom prst="rect">
            <a:avLst/>
          </a:prstGeom>
        </p:spPr>
        <p:txBody>
          <a:bodyPr wrap="square">
            <a:spAutoFit/>
          </a:bodyPr>
          <a:lstStyle/>
          <a:p>
            <a:pPr algn="ctr">
              <a:lnSpc>
                <a:spcPct val="120000"/>
              </a:lnSpc>
              <a:spcBef>
                <a:spcPts val="253"/>
              </a:spcBef>
            </a:pPr>
            <a:r>
              <a:rPr lang="hi-IN" sz="2000" b="1" dirty="0"/>
              <a:t>वर्षा ऋतु</a:t>
            </a:r>
            <a:r>
              <a:rPr lang="sa-IN" sz="2000" b="1" dirty="0"/>
              <a:t> (</a:t>
            </a:r>
            <a:r>
              <a:rPr lang="hi-IN" sz="2000" b="1" dirty="0"/>
              <a:t>मध्य जुलाई से मध्य सितंबर तक </a:t>
            </a:r>
            <a:r>
              <a:rPr lang="sa-IN" sz="2000" b="1" dirty="0"/>
              <a:t>)</a:t>
            </a:r>
            <a:endParaRPr lang="en-US" sz="2000" b="1" dirty="0"/>
          </a:p>
          <a:p>
            <a:pPr algn="just">
              <a:lnSpc>
                <a:spcPct val="120000"/>
              </a:lnSpc>
              <a:spcBef>
                <a:spcPts val="253"/>
              </a:spcBef>
            </a:pPr>
            <a:r>
              <a:rPr lang="hi-IN" sz="2000" b="1" dirty="0"/>
              <a:t>आहार संशोधन</a:t>
            </a:r>
            <a:r>
              <a:rPr lang="en-US" sz="2000" b="1" dirty="0"/>
              <a:t>:</a:t>
            </a:r>
            <a:endParaRPr lang="en-US" sz="2000" dirty="0"/>
          </a:p>
          <a:p>
            <a:pPr algn="just">
              <a:lnSpc>
                <a:spcPct val="120000"/>
              </a:lnSpc>
              <a:spcBef>
                <a:spcPts val="253"/>
              </a:spcBef>
              <a:buFont typeface="Wingdings" panose="05000000000000000000" pitchFamily="2" charset="2"/>
              <a:buChar char="Ø"/>
            </a:pPr>
            <a:r>
              <a:rPr lang="hi-IN" sz="2000" dirty="0"/>
              <a:t>आसानी से पचने वाले खाद्य पदार्थ</a:t>
            </a:r>
            <a:r>
              <a:rPr lang="sa-IN" sz="2000" dirty="0"/>
              <a:t> </a:t>
            </a:r>
            <a:r>
              <a:rPr lang="hi-IN" sz="2000" dirty="0"/>
              <a:t>ले</a:t>
            </a:r>
            <a:r>
              <a:rPr lang="sa-IN" sz="2000" dirty="0"/>
              <a:t> |</a:t>
            </a:r>
            <a:endParaRPr lang="hi-IN" sz="2000" dirty="0"/>
          </a:p>
          <a:p>
            <a:pPr algn="just">
              <a:lnSpc>
                <a:spcPct val="120000"/>
              </a:lnSpc>
              <a:spcBef>
                <a:spcPts val="253"/>
              </a:spcBef>
              <a:buFont typeface="Wingdings" panose="05000000000000000000" pitchFamily="2" charset="2"/>
              <a:buChar char="Ø"/>
            </a:pPr>
            <a:r>
              <a:rPr lang="hi-IN" sz="2000" dirty="0"/>
              <a:t>कद्दू, तुरई, भिंडी, बैगन, खरबूजा को आहार में शामिल करना चाहिए।</a:t>
            </a:r>
          </a:p>
          <a:p>
            <a:pPr algn="just">
              <a:lnSpc>
                <a:spcPct val="120000"/>
              </a:lnSpc>
              <a:spcBef>
                <a:spcPts val="253"/>
              </a:spcBef>
              <a:buFont typeface="Wingdings" panose="05000000000000000000" pitchFamily="2" charset="2"/>
              <a:buChar char="Ø"/>
            </a:pPr>
            <a:r>
              <a:rPr lang="hi-IN" sz="2000" dirty="0"/>
              <a:t>शहद को आहार में शामिल करना चाहिए।</a:t>
            </a:r>
          </a:p>
          <a:p>
            <a:pPr algn="just">
              <a:lnSpc>
                <a:spcPct val="120000"/>
              </a:lnSpc>
              <a:spcBef>
                <a:spcPts val="253"/>
              </a:spcBef>
              <a:buFont typeface="Wingdings" panose="05000000000000000000" pitchFamily="2" charset="2"/>
              <a:buChar char="Ø"/>
            </a:pPr>
            <a:r>
              <a:rPr lang="hi-IN" sz="2000" dirty="0"/>
              <a:t>पंचकोल चूर्ण के साथ मस्तु की सलाह दी जाती है।</a:t>
            </a:r>
          </a:p>
          <a:p>
            <a:pPr algn="just">
              <a:lnSpc>
                <a:spcPct val="120000"/>
              </a:lnSpc>
              <a:spcBef>
                <a:spcPts val="253"/>
              </a:spcBef>
              <a:buFont typeface="Wingdings" panose="05000000000000000000" pitchFamily="2" charset="2"/>
              <a:buChar char="Ø"/>
            </a:pPr>
            <a:endParaRPr lang="en-US" sz="2000" dirty="0"/>
          </a:p>
          <a:p>
            <a:pPr algn="just">
              <a:lnSpc>
                <a:spcPct val="120000"/>
              </a:lnSpc>
              <a:spcBef>
                <a:spcPts val="253"/>
              </a:spcBef>
            </a:pPr>
            <a:r>
              <a:rPr lang="hi-IN" sz="2000" b="1" dirty="0"/>
              <a:t>जीवन शैली में संशोधन</a:t>
            </a:r>
            <a:r>
              <a:rPr lang="en-US" sz="2000" b="1" dirty="0"/>
              <a:t>:</a:t>
            </a:r>
          </a:p>
          <a:p>
            <a:pPr algn="just">
              <a:lnSpc>
                <a:spcPct val="120000"/>
              </a:lnSpc>
              <a:spcBef>
                <a:spcPts val="253"/>
              </a:spcBef>
              <a:buFont typeface="Wingdings" panose="05000000000000000000" pitchFamily="2" charset="2"/>
              <a:buChar char="Ø"/>
            </a:pPr>
            <a:r>
              <a:rPr lang="hi-IN" sz="2000" dirty="0"/>
              <a:t>हरीतकी - 3 ग्राम सेंधानमक के साथ सेवन करना चाहिए।</a:t>
            </a:r>
            <a:endParaRPr lang="en-US" sz="2000" dirty="0"/>
          </a:p>
          <a:p>
            <a:pPr algn="just">
              <a:lnSpc>
                <a:spcPct val="120000"/>
              </a:lnSpc>
              <a:spcBef>
                <a:spcPts val="253"/>
              </a:spcBef>
              <a:buFont typeface="Wingdings" panose="05000000000000000000" pitchFamily="2" charset="2"/>
              <a:buChar char="Ø"/>
            </a:pPr>
            <a:r>
              <a:rPr lang="hi-IN" sz="2000" dirty="0"/>
              <a:t>हल्के व्यायाम</a:t>
            </a:r>
            <a:r>
              <a:rPr lang="sa-IN" sz="2000" dirty="0"/>
              <a:t>, </a:t>
            </a:r>
            <a:r>
              <a:rPr lang="hi-IN" sz="2000" dirty="0"/>
              <a:t>योग, प्राणायाम और ध्यान का अभ्यास करना चाहिए।</a:t>
            </a:r>
            <a:endParaRPr lang="en-US" sz="2000" dirty="0"/>
          </a:p>
          <a:p>
            <a:pPr algn="just">
              <a:lnSpc>
                <a:spcPct val="120000"/>
              </a:lnSpc>
              <a:spcBef>
                <a:spcPts val="253"/>
              </a:spcBef>
              <a:buFont typeface="Wingdings" panose="05000000000000000000" pitchFamily="2" charset="2"/>
              <a:buChar char="Ø"/>
            </a:pPr>
            <a:r>
              <a:rPr lang="hi-IN" sz="2000" dirty="0"/>
              <a:t>सूखे सूती कपड़े पहनने चाहिए।</a:t>
            </a:r>
            <a:endParaRPr lang="sa-IN" sz="2000" dirty="0"/>
          </a:p>
          <a:p>
            <a:pPr algn="just">
              <a:lnSpc>
                <a:spcPct val="120000"/>
              </a:lnSpc>
              <a:spcBef>
                <a:spcPts val="253"/>
              </a:spcBef>
              <a:buFont typeface="Wingdings" panose="05000000000000000000" pitchFamily="2" charset="2"/>
              <a:buChar char="Ø"/>
            </a:pPr>
            <a:endParaRPr lang="en-US" sz="2000" dirty="0"/>
          </a:p>
          <a:p>
            <a:pPr algn="just">
              <a:lnSpc>
                <a:spcPct val="120000"/>
              </a:lnSpc>
              <a:spcBef>
                <a:spcPts val="253"/>
              </a:spcBef>
            </a:pPr>
            <a:r>
              <a:rPr lang="hi-IN" sz="2000" b="1" dirty="0"/>
              <a:t>परहेज़ करें:</a:t>
            </a:r>
            <a:endParaRPr lang="en-US" sz="2000" dirty="0"/>
          </a:p>
          <a:p>
            <a:pPr algn="just">
              <a:lnSpc>
                <a:spcPct val="120000"/>
              </a:lnSpc>
              <a:spcBef>
                <a:spcPts val="253"/>
              </a:spcBef>
            </a:pPr>
            <a:r>
              <a:rPr lang="hi-IN" sz="2000" dirty="0"/>
              <a:t>चिपचिपा, ठंडा, मीठा खाद्य पदार्थ उचित नहीं हैं।</a:t>
            </a:r>
            <a:endParaRPr lang="en-IN" sz="2000" dirty="0"/>
          </a:p>
          <a:p>
            <a:pPr algn="just">
              <a:lnSpc>
                <a:spcPct val="120000"/>
              </a:lnSpc>
              <a:spcBef>
                <a:spcPts val="253"/>
              </a:spcBef>
            </a:pPr>
            <a:r>
              <a:rPr lang="hi-IN" sz="2000" dirty="0"/>
              <a:t>दिन की नींद से बचा जाना चाहिए।</a:t>
            </a:r>
            <a:endParaRPr lang="en-IN" sz="2000" dirty="0"/>
          </a:p>
        </p:txBody>
      </p:sp>
    </p:spTree>
    <p:extLst>
      <p:ext uri="{BB962C8B-B14F-4D97-AF65-F5344CB8AC3E}">
        <p14:creationId xmlns:p14="http://schemas.microsoft.com/office/powerpoint/2010/main" val="304059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68D0-040A-422A-B15D-EC60A24484EE}"/>
              </a:ext>
            </a:extLst>
          </p:cNvPr>
          <p:cNvSpPr>
            <a:spLocks noGrp="1"/>
          </p:cNvSpPr>
          <p:nvPr>
            <p:ph type="title"/>
          </p:nvPr>
        </p:nvSpPr>
        <p:spPr>
          <a:xfrm>
            <a:off x="2982581" y="339582"/>
            <a:ext cx="9279906" cy="1596177"/>
          </a:xfrm>
        </p:spPr>
        <p:txBody>
          <a:bodyPr>
            <a:normAutofit/>
          </a:bodyPr>
          <a:lstStyle/>
          <a:p>
            <a:r>
              <a:rPr lang="hi-IN" sz="2800" dirty="0">
                <a:latin typeface="+mn-lt"/>
              </a:rPr>
              <a:t>मात्रावत् अश्नीयात् </a:t>
            </a:r>
            <a:r>
              <a:rPr lang="en-US" sz="2800" dirty="0">
                <a:latin typeface="+mn-lt"/>
              </a:rPr>
              <a:t>(</a:t>
            </a:r>
            <a:r>
              <a:rPr lang="hi-IN" sz="2800" dirty="0">
                <a:latin typeface="+mn-lt"/>
              </a:rPr>
              <a:t>चरकसंहिता</a:t>
            </a:r>
            <a:r>
              <a:rPr lang="en-US" sz="2800" dirty="0">
                <a:latin typeface="+mn-lt"/>
              </a:rPr>
              <a:t>)</a:t>
            </a:r>
            <a:endParaRPr lang="en-IN" sz="2800" dirty="0">
              <a:latin typeface="+mn-lt"/>
            </a:endParaRPr>
          </a:p>
        </p:txBody>
      </p:sp>
      <p:sp>
        <p:nvSpPr>
          <p:cNvPr id="3" name="Content Placeholder 2">
            <a:extLst>
              <a:ext uri="{FF2B5EF4-FFF2-40B4-BE49-F238E27FC236}">
                <a16:creationId xmlns:a16="http://schemas.microsoft.com/office/drawing/2014/main" id="{C8981197-4368-4715-B0E4-4DEB7C1F994E}"/>
              </a:ext>
            </a:extLst>
          </p:cNvPr>
          <p:cNvSpPr>
            <a:spLocks noGrp="1"/>
          </p:cNvSpPr>
          <p:nvPr>
            <p:ph idx="1"/>
          </p:nvPr>
        </p:nvSpPr>
        <p:spPr>
          <a:xfrm>
            <a:off x="3532472" y="894428"/>
            <a:ext cx="6285296" cy="2070547"/>
          </a:xfrm>
        </p:spPr>
        <p:txBody>
          <a:bodyPr/>
          <a:lstStyle/>
          <a:p>
            <a:endParaRPr lang="hi-IN" sz="2400" dirty="0"/>
          </a:p>
          <a:p>
            <a:endParaRPr lang="hi-IN" sz="2400" dirty="0"/>
          </a:p>
        </p:txBody>
      </p:sp>
      <p:pic>
        <p:nvPicPr>
          <p:cNvPr id="2050" name="Picture 2" descr="See the source image">
            <a:extLst>
              <a:ext uri="{FF2B5EF4-FFF2-40B4-BE49-F238E27FC236}">
                <a16:creationId xmlns:a16="http://schemas.microsoft.com/office/drawing/2014/main" id="{886B1769-AB2E-3303-1AE2-D8B87F959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84" y="3522845"/>
            <a:ext cx="3600473" cy="30437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96DA0B94-3D70-F954-F29D-FB14058EAA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005" y="3522845"/>
            <a:ext cx="3409348" cy="304371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id="{D7155B3F-8CEC-D94B-A2A5-594EE8EA4B51}"/>
              </a:ext>
            </a:extLst>
          </p:cNvPr>
          <p:cNvSpPr/>
          <p:nvPr/>
        </p:nvSpPr>
        <p:spPr>
          <a:xfrm>
            <a:off x="1266338" y="2400512"/>
            <a:ext cx="2531444" cy="1757602"/>
          </a:xfrm>
          <a:prstGeom prst="mathMultipl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400"/>
          </a:p>
        </p:txBody>
      </p:sp>
      <p:sp>
        <p:nvSpPr>
          <p:cNvPr id="5" name="Multiplication Sign 4">
            <a:extLst>
              <a:ext uri="{FF2B5EF4-FFF2-40B4-BE49-F238E27FC236}">
                <a16:creationId xmlns:a16="http://schemas.microsoft.com/office/drawing/2014/main" id="{A606EA92-3DA9-D56E-5C9E-B375B0477842}"/>
              </a:ext>
            </a:extLst>
          </p:cNvPr>
          <p:cNvSpPr/>
          <p:nvPr/>
        </p:nvSpPr>
        <p:spPr>
          <a:xfrm>
            <a:off x="8891160" y="2214694"/>
            <a:ext cx="2531444" cy="1757602"/>
          </a:xfrm>
          <a:prstGeom prst="mathMultiply">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sz="2400"/>
          </a:p>
        </p:txBody>
      </p:sp>
      <p:sp>
        <p:nvSpPr>
          <p:cNvPr id="6" name="Thought Bubble: Cloud 5">
            <a:extLst>
              <a:ext uri="{FF2B5EF4-FFF2-40B4-BE49-F238E27FC236}">
                <a16:creationId xmlns:a16="http://schemas.microsoft.com/office/drawing/2014/main" id="{3521E556-8853-6BDB-1B8E-1E380627C880}"/>
              </a:ext>
            </a:extLst>
          </p:cNvPr>
          <p:cNvSpPr/>
          <p:nvPr/>
        </p:nvSpPr>
        <p:spPr>
          <a:xfrm>
            <a:off x="-35274" y="60646"/>
            <a:ext cx="4896031" cy="202076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dirty="0"/>
              <a:t>Have food in proper quantity</a:t>
            </a:r>
          </a:p>
        </p:txBody>
      </p:sp>
      <p:sp>
        <p:nvSpPr>
          <p:cNvPr id="7" name="TextBox 6">
            <a:extLst>
              <a:ext uri="{FF2B5EF4-FFF2-40B4-BE49-F238E27FC236}">
                <a16:creationId xmlns:a16="http://schemas.microsoft.com/office/drawing/2014/main" id="{3A8CFFA1-BD78-4063-4821-7E4378DFAD7C}"/>
              </a:ext>
            </a:extLst>
          </p:cNvPr>
          <p:cNvSpPr txBox="1"/>
          <p:nvPr/>
        </p:nvSpPr>
        <p:spPr>
          <a:xfrm>
            <a:off x="5223734" y="3893026"/>
            <a:ext cx="2512194" cy="1200329"/>
          </a:xfrm>
          <a:prstGeom prst="rect">
            <a:avLst/>
          </a:prstGeom>
          <a:noFill/>
        </p:spPr>
        <p:txBody>
          <a:bodyPr wrap="square" rtlCol="0">
            <a:spAutoFit/>
          </a:bodyPr>
          <a:lstStyle/>
          <a:p>
            <a:r>
              <a:rPr lang="hi-IN" sz="2400" dirty="0"/>
              <a:t>उचित मात्रा में भोजन का ग्रहण करना चाहिए ।</a:t>
            </a:r>
            <a:endParaRPr lang="en-IN" sz="2400" dirty="0"/>
          </a:p>
        </p:txBody>
      </p:sp>
    </p:spTree>
    <p:extLst>
      <p:ext uri="{BB962C8B-B14F-4D97-AF65-F5344CB8AC3E}">
        <p14:creationId xmlns:p14="http://schemas.microsoft.com/office/powerpoint/2010/main" val="210235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C557-B4E8-4FEF-BA17-117C6D6B242E}"/>
              </a:ext>
            </a:extLst>
          </p:cNvPr>
          <p:cNvSpPr>
            <a:spLocks noGrp="1"/>
          </p:cNvSpPr>
          <p:nvPr>
            <p:ph type="title"/>
          </p:nvPr>
        </p:nvSpPr>
        <p:spPr>
          <a:xfrm>
            <a:off x="0" y="385458"/>
            <a:ext cx="7113069" cy="2136361"/>
          </a:xfrm>
        </p:spPr>
        <p:txBody>
          <a:bodyPr>
            <a:normAutofit/>
          </a:bodyPr>
          <a:lstStyle/>
          <a:p>
            <a:r>
              <a:rPr lang="hi-IN" sz="2800" dirty="0">
                <a:latin typeface="+mn-lt"/>
              </a:rPr>
              <a:t>व्यायामः स्थैर्यकराणाम् </a:t>
            </a:r>
            <a:r>
              <a:rPr lang="en-US" sz="2800" dirty="0">
                <a:solidFill>
                  <a:prstClr val="black"/>
                </a:solidFill>
                <a:latin typeface="+mn-lt"/>
              </a:rPr>
              <a:t>(</a:t>
            </a:r>
            <a:r>
              <a:rPr lang="hi-IN" sz="2800" dirty="0">
                <a:solidFill>
                  <a:prstClr val="black"/>
                </a:solidFill>
                <a:latin typeface="+mn-lt"/>
              </a:rPr>
              <a:t>चरकसंहिता</a:t>
            </a:r>
            <a:r>
              <a:rPr lang="en-US" sz="2800" dirty="0">
                <a:solidFill>
                  <a:prstClr val="black"/>
                </a:solidFill>
                <a:latin typeface="+mn-lt"/>
              </a:rPr>
              <a:t>)</a:t>
            </a:r>
            <a:br>
              <a:rPr lang="en-US" sz="2800" dirty="0">
                <a:solidFill>
                  <a:prstClr val="black"/>
                </a:solidFill>
                <a:latin typeface="+mn-lt"/>
              </a:rPr>
            </a:br>
            <a:br>
              <a:rPr lang="en-US" sz="2400" dirty="0">
                <a:solidFill>
                  <a:prstClr val="black"/>
                </a:solidFill>
                <a:latin typeface="+mn-lt"/>
              </a:rPr>
            </a:br>
            <a:br>
              <a:rPr lang="en-US" sz="2400" dirty="0">
                <a:solidFill>
                  <a:prstClr val="black"/>
                </a:solidFill>
                <a:latin typeface="+mn-lt"/>
              </a:rPr>
            </a:br>
            <a:r>
              <a:rPr lang="en-US" sz="2400" dirty="0">
                <a:latin typeface="+mn-lt"/>
              </a:rPr>
              <a:t>Bringing about firmness/stability in body</a:t>
            </a:r>
            <a:endParaRPr lang="en-IN" sz="2400" dirty="0">
              <a:latin typeface="+mn-lt"/>
            </a:endParaRPr>
          </a:p>
        </p:txBody>
      </p:sp>
      <p:sp>
        <p:nvSpPr>
          <p:cNvPr id="3" name="Content Placeholder 2">
            <a:extLst>
              <a:ext uri="{FF2B5EF4-FFF2-40B4-BE49-F238E27FC236}">
                <a16:creationId xmlns:a16="http://schemas.microsoft.com/office/drawing/2014/main" id="{31DBA915-D0E0-4936-B041-47DB26F483D6}"/>
              </a:ext>
            </a:extLst>
          </p:cNvPr>
          <p:cNvSpPr>
            <a:spLocks noGrp="1"/>
          </p:cNvSpPr>
          <p:nvPr>
            <p:ph idx="1"/>
          </p:nvPr>
        </p:nvSpPr>
        <p:spPr/>
        <p:txBody>
          <a:bodyPr>
            <a:normAutofit/>
          </a:bodyPr>
          <a:lstStyle/>
          <a:p>
            <a:endParaRPr lang="hi-IN" sz="2400" dirty="0"/>
          </a:p>
          <a:p>
            <a:endParaRPr lang="hi-IN" sz="2400" dirty="0"/>
          </a:p>
          <a:p>
            <a:r>
              <a:rPr lang="hi-IN" sz="2400" dirty="0"/>
              <a:t>व्यायाम से शरीर को स्थिरता प्राप्त होती है । </a:t>
            </a:r>
            <a:endParaRPr lang="en-IN" sz="2400" dirty="0"/>
          </a:p>
        </p:txBody>
      </p:sp>
      <p:pic>
        <p:nvPicPr>
          <p:cNvPr id="3074" name="Picture 2" descr="See the source image">
            <a:extLst>
              <a:ext uri="{FF2B5EF4-FFF2-40B4-BE49-F238E27FC236}">
                <a16:creationId xmlns:a16="http://schemas.microsoft.com/office/drawing/2014/main" id="{74BBBCF5-1EA4-1AC8-2299-F33F3BDA1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4876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53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5E25-DD2A-48C0-BA30-B1EA14376F87}"/>
              </a:ext>
            </a:extLst>
          </p:cNvPr>
          <p:cNvSpPr>
            <a:spLocks noGrp="1"/>
          </p:cNvSpPr>
          <p:nvPr>
            <p:ph type="title"/>
          </p:nvPr>
        </p:nvSpPr>
        <p:spPr>
          <a:xfrm>
            <a:off x="196692" y="1244158"/>
            <a:ext cx="8384229" cy="1596177"/>
          </a:xfrm>
        </p:spPr>
        <p:txBody>
          <a:bodyPr>
            <a:noAutofit/>
          </a:bodyPr>
          <a:lstStyle/>
          <a:p>
            <a:pPr algn="l"/>
            <a:br>
              <a:rPr lang="en-US" sz="2400" dirty="0">
                <a:solidFill>
                  <a:prstClr val="black"/>
                </a:solidFill>
                <a:latin typeface="+mn-lt"/>
              </a:rPr>
            </a:br>
            <a:br>
              <a:rPr lang="en-US" sz="2400" dirty="0">
                <a:solidFill>
                  <a:prstClr val="black"/>
                </a:solidFill>
                <a:latin typeface="+mn-lt"/>
              </a:rPr>
            </a:br>
            <a:br>
              <a:rPr lang="en-US" sz="2400" dirty="0">
                <a:solidFill>
                  <a:prstClr val="black"/>
                </a:solidFill>
                <a:latin typeface="+mn-lt"/>
              </a:rPr>
            </a:br>
            <a:r>
              <a:rPr lang="en-US" sz="2400" cap="none" dirty="0">
                <a:latin typeface="+mn-lt"/>
              </a:rPr>
              <a:t>INTAKE OF FOOD IN TIME (KALABHOJANA) IS CONSIDERED AS A HEALTHY PRACTICE TO PROMOTE HEALTH (AROGYAKARANAM)</a:t>
            </a:r>
            <a:endParaRPr lang="en-IN" sz="2400" dirty="0">
              <a:latin typeface="+mn-lt"/>
            </a:endParaRPr>
          </a:p>
        </p:txBody>
      </p:sp>
      <p:sp>
        <p:nvSpPr>
          <p:cNvPr id="3" name="Content Placeholder 2">
            <a:extLst>
              <a:ext uri="{FF2B5EF4-FFF2-40B4-BE49-F238E27FC236}">
                <a16:creationId xmlns:a16="http://schemas.microsoft.com/office/drawing/2014/main" id="{29967A10-7F46-4DC3-BD70-B107FD499D53}"/>
              </a:ext>
            </a:extLst>
          </p:cNvPr>
          <p:cNvSpPr>
            <a:spLocks noGrp="1"/>
          </p:cNvSpPr>
          <p:nvPr>
            <p:ph idx="1"/>
          </p:nvPr>
        </p:nvSpPr>
        <p:spPr>
          <a:xfrm>
            <a:off x="663518" y="3165990"/>
            <a:ext cx="7450579" cy="3424107"/>
          </a:xfrm>
        </p:spPr>
        <p:txBody>
          <a:bodyPr>
            <a:normAutofit/>
          </a:bodyPr>
          <a:lstStyle/>
          <a:p>
            <a:endParaRPr lang="hi-IN" sz="2400" dirty="0"/>
          </a:p>
          <a:p>
            <a:r>
              <a:rPr lang="hi-IN" sz="2400" dirty="0"/>
              <a:t>उचित समय पर भोजन करने से स्वास्थ्य का संवर्धन होता है । </a:t>
            </a:r>
          </a:p>
        </p:txBody>
      </p:sp>
      <p:pic>
        <p:nvPicPr>
          <p:cNvPr id="4098" name="Picture 2" descr="See the source image">
            <a:extLst>
              <a:ext uri="{FF2B5EF4-FFF2-40B4-BE49-F238E27FC236}">
                <a16:creationId xmlns:a16="http://schemas.microsoft.com/office/drawing/2014/main" id="{73D95013-ABD7-51F3-95E6-E6EE8128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115" y="-1"/>
            <a:ext cx="3670885" cy="437949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3B5728A4-E82B-352D-4C72-A04FBB5F6DA0}"/>
              </a:ext>
            </a:extLst>
          </p:cNvPr>
          <p:cNvSpPr/>
          <p:nvPr/>
        </p:nvSpPr>
        <p:spPr>
          <a:xfrm>
            <a:off x="392579" y="259172"/>
            <a:ext cx="7721518" cy="1318661"/>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2800" dirty="0">
              <a:latin typeface="+mn-lt"/>
            </a:endParaRPr>
          </a:p>
          <a:p>
            <a:pPr algn="ctr"/>
            <a:endParaRPr lang="en-IN" sz="2800" dirty="0"/>
          </a:p>
          <a:p>
            <a:pPr algn="ctr"/>
            <a:r>
              <a:rPr lang="hi-IN" sz="2800" dirty="0">
                <a:latin typeface="+mn-lt"/>
              </a:rPr>
              <a:t>कालभोजनमारोग्यकराणां </a:t>
            </a:r>
            <a:r>
              <a:rPr lang="en-US" sz="2800" dirty="0">
                <a:solidFill>
                  <a:prstClr val="black"/>
                </a:solidFill>
                <a:latin typeface="+mn-lt"/>
              </a:rPr>
              <a:t>(</a:t>
            </a:r>
            <a:r>
              <a:rPr lang="hi-IN" sz="2800" dirty="0">
                <a:solidFill>
                  <a:prstClr val="black"/>
                </a:solidFill>
                <a:latin typeface="+mn-lt"/>
              </a:rPr>
              <a:t>चरकसंहिता</a:t>
            </a:r>
            <a:r>
              <a:rPr lang="en-US" sz="2800" dirty="0">
                <a:solidFill>
                  <a:prstClr val="black"/>
                </a:solidFill>
                <a:latin typeface="+mn-lt"/>
              </a:rPr>
              <a:t>)</a:t>
            </a:r>
            <a:br>
              <a:rPr lang="en-US" sz="2800" dirty="0">
                <a:solidFill>
                  <a:prstClr val="black"/>
                </a:solidFill>
                <a:latin typeface="+mn-lt"/>
              </a:rPr>
            </a:br>
            <a:br>
              <a:rPr lang="en-US" sz="2800" dirty="0">
                <a:solidFill>
                  <a:prstClr val="black"/>
                </a:solidFill>
                <a:latin typeface="+mn-lt"/>
              </a:rPr>
            </a:br>
            <a:endParaRPr lang="en-IN" sz="2800" dirty="0"/>
          </a:p>
        </p:txBody>
      </p:sp>
    </p:spTree>
    <p:extLst>
      <p:ext uri="{BB962C8B-B14F-4D97-AF65-F5344CB8AC3E}">
        <p14:creationId xmlns:p14="http://schemas.microsoft.com/office/powerpoint/2010/main" val="27050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A49D-BFD9-424B-8DDF-D5F1D4FDB73A}"/>
              </a:ext>
            </a:extLst>
          </p:cNvPr>
          <p:cNvSpPr>
            <a:spLocks noGrp="1"/>
          </p:cNvSpPr>
          <p:nvPr>
            <p:ph type="title"/>
          </p:nvPr>
        </p:nvSpPr>
        <p:spPr>
          <a:xfrm>
            <a:off x="913775" y="618517"/>
            <a:ext cx="10847590" cy="1596177"/>
          </a:xfrm>
        </p:spPr>
        <p:txBody>
          <a:bodyPr>
            <a:normAutofit/>
          </a:bodyPr>
          <a:lstStyle/>
          <a:p>
            <a:r>
              <a:rPr lang="hi-IN" sz="2800" dirty="0">
                <a:latin typeface="+mn-lt"/>
              </a:rPr>
              <a:t>विषादो रोगवर्धनानां </a:t>
            </a:r>
            <a:r>
              <a:rPr lang="en-US" sz="2800" dirty="0">
                <a:solidFill>
                  <a:prstClr val="black"/>
                </a:solidFill>
                <a:latin typeface="+mn-lt"/>
              </a:rPr>
              <a:t>(</a:t>
            </a:r>
            <a:r>
              <a:rPr lang="hi-IN" sz="2800" dirty="0">
                <a:solidFill>
                  <a:prstClr val="black"/>
                </a:solidFill>
                <a:latin typeface="+mn-lt"/>
              </a:rPr>
              <a:t>चरकसंहिता</a:t>
            </a:r>
            <a:r>
              <a:rPr lang="en-US" sz="2800" dirty="0">
                <a:solidFill>
                  <a:prstClr val="black"/>
                </a:solidFill>
                <a:latin typeface="+mn-lt"/>
              </a:rPr>
              <a:t>)</a:t>
            </a:r>
            <a:br>
              <a:rPr lang="en-US" sz="2800" dirty="0">
                <a:solidFill>
                  <a:prstClr val="black"/>
                </a:solidFill>
                <a:latin typeface="+mn-lt"/>
              </a:rPr>
            </a:br>
            <a:br>
              <a:rPr lang="en-US" sz="2400" dirty="0">
                <a:solidFill>
                  <a:prstClr val="black"/>
                </a:solidFill>
                <a:latin typeface="+mn-lt"/>
              </a:rPr>
            </a:br>
            <a:r>
              <a:rPr lang="en-US" sz="2400" dirty="0">
                <a:latin typeface="+mn-lt"/>
              </a:rPr>
              <a:t>Grief (</a:t>
            </a:r>
            <a:r>
              <a:rPr lang="en-US" sz="2400" dirty="0" err="1">
                <a:latin typeface="+mn-lt"/>
              </a:rPr>
              <a:t>vishada</a:t>
            </a:r>
            <a:r>
              <a:rPr lang="en-US" sz="2400" dirty="0">
                <a:latin typeface="+mn-lt"/>
              </a:rPr>
              <a:t>) is the main reason for Aggravation of diseases (</a:t>
            </a:r>
            <a:r>
              <a:rPr lang="en-US" sz="2400" dirty="0" err="1">
                <a:latin typeface="+mn-lt"/>
              </a:rPr>
              <a:t>rogavardhananam</a:t>
            </a:r>
            <a:r>
              <a:rPr lang="en-US" sz="2400" dirty="0">
                <a:latin typeface="+mn-lt"/>
              </a:rPr>
              <a:t>)</a:t>
            </a:r>
            <a:endParaRPr lang="en-IN" sz="2400" dirty="0">
              <a:latin typeface="+mn-lt"/>
            </a:endParaRPr>
          </a:p>
        </p:txBody>
      </p:sp>
      <p:sp>
        <p:nvSpPr>
          <p:cNvPr id="3" name="Content Placeholder 2">
            <a:extLst>
              <a:ext uri="{FF2B5EF4-FFF2-40B4-BE49-F238E27FC236}">
                <a16:creationId xmlns:a16="http://schemas.microsoft.com/office/drawing/2014/main" id="{9D483128-BB30-4BD2-8EE1-98155F77E543}"/>
              </a:ext>
            </a:extLst>
          </p:cNvPr>
          <p:cNvSpPr>
            <a:spLocks noGrp="1"/>
          </p:cNvSpPr>
          <p:nvPr>
            <p:ph idx="1"/>
          </p:nvPr>
        </p:nvSpPr>
        <p:spPr/>
        <p:txBody>
          <a:bodyPr>
            <a:normAutofit/>
          </a:bodyPr>
          <a:lstStyle/>
          <a:p>
            <a:endParaRPr lang="hi-IN" sz="2400" dirty="0"/>
          </a:p>
          <a:p>
            <a:endParaRPr lang="hi-IN" sz="2400" dirty="0"/>
          </a:p>
          <a:p>
            <a:r>
              <a:rPr lang="hi-IN" sz="2400" dirty="0"/>
              <a:t>अधिक चिंता से सभी रोग बढते हैँ ।</a:t>
            </a:r>
            <a:endParaRPr lang="en-IN" sz="2400" dirty="0"/>
          </a:p>
        </p:txBody>
      </p:sp>
      <p:pic>
        <p:nvPicPr>
          <p:cNvPr id="5122" name="Picture 2" descr="See the source image">
            <a:extLst>
              <a:ext uri="{FF2B5EF4-FFF2-40B4-BE49-F238E27FC236}">
                <a16:creationId xmlns:a16="http://schemas.microsoft.com/office/drawing/2014/main" id="{512BD1AF-2828-266C-49CF-00BD40393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703" y="2131996"/>
            <a:ext cx="5834297" cy="472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5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A504-4884-4AA9-92FD-0B2A129B4FE0}"/>
              </a:ext>
            </a:extLst>
          </p:cNvPr>
          <p:cNvSpPr>
            <a:spLocks noGrp="1"/>
          </p:cNvSpPr>
          <p:nvPr>
            <p:ph type="title"/>
          </p:nvPr>
        </p:nvSpPr>
        <p:spPr>
          <a:xfrm>
            <a:off x="489266" y="331607"/>
            <a:ext cx="10364451" cy="1596177"/>
          </a:xfrm>
        </p:spPr>
        <p:txBody>
          <a:bodyPr>
            <a:noAutofit/>
          </a:bodyPr>
          <a:lstStyle/>
          <a:p>
            <a:r>
              <a:rPr lang="hi-IN" sz="2400" dirty="0">
                <a:latin typeface="+mn-lt"/>
              </a:rPr>
              <a:t>नरो हिताहारविहारसेवी समीक्ष्यकारी विषयेष्वसक्तः| </a:t>
            </a:r>
            <a:br>
              <a:rPr lang="en-US" sz="2400" dirty="0">
                <a:latin typeface="+mn-lt"/>
              </a:rPr>
            </a:br>
            <a:r>
              <a:rPr lang="hi-IN" sz="2400" dirty="0">
                <a:latin typeface="+mn-lt"/>
              </a:rPr>
              <a:t>दाता समः सत्यपरः क्षमावानाप्तोपसेवी च भवत्यरोगः||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a:t>
            </a:r>
            <a:endParaRPr lang="en-IN" sz="2400" dirty="0">
              <a:latin typeface="+mn-lt"/>
            </a:endParaRPr>
          </a:p>
        </p:txBody>
      </p:sp>
      <p:sp>
        <p:nvSpPr>
          <p:cNvPr id="3" name="Content Placeholder 2">
            <a:extLst>
              <a:ext uri="{FF2B5EF4-FFF2-40B4-BE49-F238E27FC236}">
                <a16:creationId xmlns:a16="http://schemas.microsoft.com/office/drawing/2014/main" id="{84045904-D2DA-41A5-8333-F71BF2AAF62A}"/>
              </a:ext>
            </a:extLst>
          </p:cNvPr>
          <p:cNvSpPr>
            <a:spLocks noGrp="1"/>
          </p:cNvSpPr>
          <p:nvPr>
            <p:ph idx="1"/>
          </p:nvPr>
        </p:nvSpPr>
        <p:spPr>
          <a:xfrm>
            <a:off x="308009" y="4455775"/>
            <a:ext cx="7974502" cy="2338055"/>
          </a:xfrm>
        </p:spPr>
        <p:txBody>
          <a:bodyPr>
            <a:normAutofit fontScale="92500"/>
          </a:bodyPr>
          <a:lstStyle/>
          <a:p>
            <a:r>
              <a:rPr lang="en-US" sz="2400" dirty="0"/>
              <a:t>The man who uses wholesome diet and behavior,</a:t>
            </a:r>
            <a:r>
              <a:rPr lang="hi-IN" sz="2400" dirty="0"/>
              <a:t> </a:t>
            </a:r>
            <a:r>
              <a:rPr lang="en-US" sz="2400" dirty="0"/>
              <a:t>who moves cautiously, who is unattached to sensual pleasures, who donates, observes </a:t>
            </a:r>
            <a:r>
              <a:rPr lang="en-US" sz="2400" dirty="0" err="1"/>
              <a:t>equality,who</a:t>
            </a:r>
            <a:r>
              <a:rPr lang="en-US" sz="2400" dirty="0"/>
              <a:t> is truthful, who is forbearing and who is devoted to venerable people becomes free from diseases.</a:t>
            </a:r>
            <a:endParaRPr lang="hi-IN" sz="2400" dirty="0"/>
          </a:p>
          <a:p>
            <a:endParaRPr lang="hi-IN" sz="2400" dirty="0"/>
          </a:p>
          <a:p>
            <a:endParaRPr lang="en-IN" sz="2400" dirty="0"/>
          </a:p>
        </p:txBody>
      </p:sp>
      <p:sp>
        <p:nvSpPr>
          <p:cNvPr id="5" name="Rectangle 2">
            <a:extLst>
              <a:ext uri="{FF2B5EF4-FFF2-40B4-BE49-F238E27FC236}">
                <a16:creationId xmlns:a16="http://schemas.microsoft.com/office/drawing/2014/main" id="{A2334C06-39E2-4CD6-AE36-10874639A592}"/>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sp>
        <p:nvSpPr>
          <p:cNvPr id="4" name="Flowchart: Alternate Process 3">
            <a:extLst>
              <a:ext uri="{FF2B5EF4-FFF2-40B4-BE49-F238E27FC236}">
                <a16:creationId xmlns:a16="http://schemas.microsoft.com/office/drawing/2014/main" id="{B8EB1998-7EB5-EF75-E737-9D07EBD5C60F}"/>
              </a:ext>
            </a:extLst>
          </p:cNvPr>
          <p:cNvSpPr/>
          <p:nvPr/>
        </p:nvSpPr>
        <p:spPr>
          <a:xfrm>
            <a:off x="4457371" y="2832594"/>
            <a:ext cx="2877954" cy="1192811"/>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a-IN" sz="2400" dirty="0"/>
              <a:t>नीरोगी काया / स्वस्थ पुरुष</a:t>
            </a:r>
            <a:endParaRPr lang="en-IN" sz="2400" dirty="0"/>
          </a:p>
        </p:txBody>
      </p:sp>
      <p:sp>
        <p:nvSpPr>
          <p:cNvPr id="7" name="Arrow: Down 6">
            <a:extLst>
              <a:ext uri="{FF2B5EF4-FFF2-40B4-BE49-F238E27FC236}">
                <a16:creationId xmlns:a16="http://schemas.microsoft.com/office/drawing/2014/main" id="{65C6733C-4C97-90C9-2233-760256EAC561}"/>
              </a:ext>
            </a:extLst>
          </p:cNvPr>
          <p:cNvSpPr/>
          <p:nvPr/>
        </p:nvSpPr>
        <p:spPr>
          <a:xfrm rot="16200000">
            <a:off x="7745561" y="3077595"/>
            <a:ext cx="326192" cy="74770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2400"/>
          </a:p>
        </p:txBody>
      </p:sp>
      <p:sp>
        <p:nvSpPr>
          <p:cNvPr id="8" name="Arrow: Down 7">
            <a:extLst>
              <a:ext uri="{FF2B5EF4-FFF2-40B4-BE49-F238E27FC236}">
                <a16:creationId xmlns:a16="http://schemas.microsoft.com/office/drawing/2014/main" id="{C44D87D5-0324-27B2-9132-04921062F044}"/>
              </a:ext>
            </a:extLst>
          </p:cNvPr>
          <p:cNvSpPr/>
          <p:nvPr/>
        </p:nvSpPr>
        <p:spPr>
          <a:xfrm rot="5400000">
            <a:off x="3796706" y="3019748"/>
            <a:ext cx="326192" cy="74770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sz="2400"/>
          </a:p>
        </p:txBody>
      </p:sp>
      <p:sp>
        <p:nvSpPr>
          <p:cNvPr id="9" name="Flowchart: Alternate Process 8">
            <a:extLst>
              <a:ext uri="{FF2B5EF4-FFF2-40B4-BE49-F238E27FC236}">
                <a16:creationId xmlns:a16="http://schemas.microsoft.com/office/drawing/2014/main" id="{9D8F569C-E2B2-420A-BDF9-1AC38455F406}"/>
              </a:ext>
            </a:extLst>
          </p:cNvPr>
          <p:cNvSpPr/>
          <p:nvPr/>
        </p:nvSpPr>
        <p:spPr>
          <a:xfrm>
            <a:off x="489266" y="2901291"/>
            <a:ext cx="2877954" cy="86788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a-IN" sz="2400" dirty="0"/>
              <a:t>आहार </a:t>
            </a:r>
            <a:endParaRPr lang="en-IN" sz="2400" dirty="0"/>
          </a:p>
        </p:txBody>
      </p:sp>
      <p:sp>
        <p:nvSpPr>
          <p:cNvPr id="10" name="Flowchart: Alternate Process 9">
            <a:extLst>
              <a:ext uri="{FF2B5EF4-FFF2-40B4-BE49-F238E27FC236}">
                <a16:creationId xmlns:a16="http://schemas.microsoft.com/office/drawing/2014/main" id="{51A638C4-2768-9CAA-4D3D-18B7E60C8EF1}"/>
              </a:ext>
            </a:extLst>
          </p:cNvPr>
          <p:cNvSpPr/>
          <p:nvPr/>
        </p:nvSpPr>
        <p:spPr>
          <a:xfrm>
            <a:off x="8501240" y="1700462"/>
            <a:ext cx="3551548" cy="4137429"/>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a-IN" sz="2400" dirty="0"/>
              <a:t>विहार</a:t>
            </a:r>
          </a:p>
          <a:p>
            <a:pPr marL="285750" indent="-285750">
              <a:buFont typeface="Arial" panose="020B0604020202020204" pitchFamily="34" charset="0"/>
              <a:buChar char="•"/>
            </a:pPr>
            <a:r>
              <a:rPr lang="hi-IN" altLang="en-US" sz="2400" dirty="0">
                <a:solidFill>
                  <a:srgbClr val="202124"/>
                </a:solidFill>
              </a:rPr>
              <a:t>सोच समझ कर कार्य</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शारीरिक सुखों के प्रति अनासक्त</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दान</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समानता का पालन</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सत्यवादी</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सहनशील</a:t>
            </a:r>
            <a:endParaRPr lang="sa-IN" altLang="en-US" sz="2400" dirty="0">
              <a:solidFill>
                <a:srgbClr val="202124"/>
              </a:solidFill>
            </a:endParaRPr>
          </a:p>
          <a:p>
            <a:pPr marL="285750" indent="-285750">
              <a:buFont typeface="Arial" panose="020B0604020202020204" pitchFamily="34" charset="0"/>
              <a:buChar char="•"/>
            </a:pPr>
            <a:r>
              <a:rPr lang="hi-IN" altLang="en-US" sz="2400" dirty="0">
                <a:solidFill>
                  <a:srgbClr val="202124"/>
                </a:solidFill>
              </a:rPr>
              <a:t>ज्ञानवान लोगों के प्रति समर्पित</a:t>
            </a:r>
            <a:endParaRPr lang="sa-IN" sz="2400" dirty="0"/>
          </a:p>
          <a:p>
            <a:pPr algn="ctr"/>
            <a:endParaRPr lang="en-IN" sz="2400" dirty="0"/>
          </a:p>
        </p:txBody>
      </p:sp>
    </p:spTree>
    <p:extLst>
      <p:ext uri="{BB962C8B-B14F-4D97-AF65-F5344CB8AC3E}">
        <p14:creationId xmlns:p14="http://schemas.microsoft.com/office/powerpoint/2010/main" val="116518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0C3F-32BE-47E1-AEA6-C86EA8D356E7}"/>
              </a:ext>
            </a:extLst>
          </p:cNvPr>
          <p:cNvSpPr>
            <a:spLocks noGrp="1"/>
          </p:cNvSpPr>
          <p:nvPr>
            <p:ph type="title"/>
          </p:nvPr>
        </p:nvSpPr>
        <p:spPr/>
        <p:txBody>
          <a:bodyPr>
            <a:noAutofit/>
          </a:bodyPr>
          <a:lstStyle/>
          <a:p>
            <a:r>
              <a:rPr lang="hi-IN" sz="2400" dirty="0">
                <a:latin typeface="+mn-lt"/>
              </a:rPr>
              <a:t>आहारो महाभैषज्यं उच्यते । (काश्यपसंहिता)</a:t>
            </a:r>
            <a:br>
              <a:rPr lang="en-IN" sz="2400" dirty="0">
                <a:latin typeface="+mn-lt"/>
              </a:rPr>
            </a:br>
            <a:br>
              <a:rPr lang="en-US" sz="2400" dirty="0">
                <a:latin typeface="+mn-lt"/>
              </a:rPr>
            </a:br>
            <a:r>
              <a:rPr lang="en-US" sz="2400" dirty="0">
                <a:latin typeface="+mn-lt"/>
              </a:rPr>
              <a:t>Appropriate food is considered as the best medicine.</a:t>
            </a:r>
            <a:endParaRPr lang="en-IN" sz="2400" dirty="0">
              <a:latin typeface="+mn-lt"/>
            </a:endParaRPr>
          </a:p>
        </p:txBody>
      </p:sp>
      <p:sp>
        <p:nvSpPr>
          <p:cNvPr id="3" name="Content Placeholder 2">
            <a:extLst>
              <a:ext uri="{FF2B5EF4-FFF2-40B4-BE49-F238E27FC236}">
                <a16:creationId xmlns:a16="http://schemas.microsoft.com/office/drawing/2014/main" id="{B02831A2-8C64-4363-8482-E97FDFF749E2}"/>
              </a:ext>
            </a:extLst>
          </p:cNvPr>
          <p:cNvSpPr>
            <a:spLocks noGrp="1"/>
          </p:cNvSpPr>
          <p:nvPr>
            <p:ph idx="1"/>
          </p:nvPr>
        </p:nvSpPr>
        <p:spPr>
          <a:xfrm>
            <a:off x="548015" y="3570251"/>
            <a:ext cx="10364452" cy="3424107"/>
          </a:xfrm>
        </p:spPr>
        <p:txBody>
          <a:bodyPr>
            <a:normAutofit/>
          </a:bodyPr>
          <a:lstStyle/>
          <a:p>
            <a:r>
              <a:rPr lang="hi-IN" sz="2400" dirty="0"/>
              <a:t>आहार ही सर्वोत्तम औषध है ।</a:t>
            </a:r>
            <a:endParaRPr lang="en-IN" sz="2400" dirty="0"/>
          </a:p>
        </p:txBody>
      </p:sp>
      <p:pic>
        <p:nvPicPr>
          <p:cNvPr id="6148" name="Picture 4" descr="See the source image">
            <a:extLst>
              <a:ext uri="{FF2B5EF4-FFF2-40B4-BE49-F238E27FC236}">
                <a16:creationId xmlns:a16="http://schemas.microsoft.com/office/drawing/2014/main" id="{457A5A56-93F6-B555-30C3-8873FB00F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742" y="2429006"/>
            <a:ext cx="6956258" cy="442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10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1935-535E-4E61-AF45-3FA7A7F7307B}"/>
              </a:ext>
            </a:extLst>
          </p:cNvPr>
          <p:cNvSpPr>
            <a:spLocks noGrp="1"/>
          </p:cNvSpPr>
          <p:nvPr>
            <p:ph type="title"/>
          </p:nvPr>
        </p:nvSpPr>
        <p:spPr>
          <a:xfrm>
            <a:off x="5014763" y="56754"/>
            <a:ext cx="6814688" cy="1596177"/>
          </a:xfrm>
        </p:spPr>
        <p:txBody>
          <a:bodyPr/>
          <a:lstStyle/>
          <a:p>
            <a:r>
              <a:rPr lang="hi-IN" sz="2400" dirty="0">
                <a:latin typeface="+mn-lt"/>
              </a:rPr>
              <a:t>निद्रायत्तं सुखं दुःखं पुष्टिः कार्श्यं बलाबलम्|</a:t>
            </a:r>
            <a:br>
              <a:rPr lang="en-IN" sz="2400" dirty="0">
                <a:latin typeface="+mn-lt"/>
              </a:rPr>
            </a:br>
            <a:r>
              <a:rPr lang="hi-IN" sz="2400" dirty="0">
                <a:latin typeface="+mn-lt"/>
              </a:rPr>
              <a:t> </a:t>
            </a:r>
            <a:r>
              <a:rPr lang="en-US" sz="2400" dirty="0">
                <a:solidFill>
                  <a:prstClr val="black"/>
                </a:solidFill>
                <a:latin typeface="+mn-lt"/>
              </a:rPr>
              <a:t>(</a:t>
            </a:r>
            <a:r>
              <a:rPr lang="hi-IN" sz="2400" dirty="0">
                <a:solidFill>
                  <a:prstClr val="black"/>
                </a:solidFill>
                <a:latin typeface="+mn-lt"/>
              </a:rPr>
              <a:t>चरकसंहिता</a:t>
            </a:r>
            <a:r>
              <a:rPr lang="en-US" sz="2400" dirty="0">
                <a:solidFill>
                  <a:prstClr val="black"/>
                </a:solidFill>
                <a:latin typeface="+mn-lt"/>
              </a:rPr>
              <a:t>) </a:t>
            </a:r>
            <a:r>
              <a:rPr lang="hi-IN" sz="2400" dirty="0">
                <a:latin typeface="+mn-lt"/>
              </a:rPr>
              <a:t> </a:t>
            </a:r>
            <a:endParaRPr lang="en-IN" sz="2400" dirty="0">
              <a:latin typeface="+mn-lt"/>
            </a:endParaRPr>
          </a:p>
        </p:txBody>
      </p:sp>
      <p:sp>
        <p:nvSpPr>
          <p:cNvPr id="3" name="Content Placeholder 2">
            <a:extLst>
              <a:ext uri="{FF2B5EF4-FFF2-40B4-BE49-F238E27FC236}">
                <a16:creationId xmlns:a16="http://schemas.microsoft.com/office/drawing/2014/main" id="{526792A4-831A-465C-AA3D-570AF38F8B24}"/>
              </a:ext>
            </a:extLst>
          </p:cNvPr>
          <p:cNvSpPr>
            <a:spLocks noGrp="1"/>
          </p:cNvSpPr>
          <p:nvPr>
            <p:ph idx="1"/>
          </p:nvPr>
        </p:nvSpPr>
        <p:spPr>
          <a:xfrm>
            <a:off x="5226517" y="2367093"/>
            <a:ext cx="6814687" cy="3975955"/>
          </a:xfrm>
        </p:spPr>
        <p:txBody>
          <a:bodyPr/>
          <a:lstStyle/>
          <a:p>
            <a:r>
              <a:rPr lang="en-US" sz="2400" dirty="0"/>
              <a:t>In human beings, happiness and misery, nourishment and emaciation, strength and weakness depend upon proper and improper sleep</a:t>
            </a:r>
            <a:r>
              <a:rPr lang="hi-IN" sz="2400" dirty="0"/>
              <a:t>.</a:t>
            </a:r>
          </a:p>
          <a:p>
            <a:endParaRPr lang="hi-IN" sz="2400" dirty="0"/>
          </a:p>
          <a:p>
            <a:r>
              <a:rPr lang="hi-IN" altLang="en-US" sz="2400" dirty="0">
                <a:solidFill>
                  <a:srgbClr val="202124"/>
                </a:solidFill>
              </a:rPr>
              <a:t>मनुष्य में सुख और दुःख, पोषण और कृशता, शक्ति और दुर्बलता उचित और अनुचित नींद पर निर्भर करती है।</a:t>
            </a:r>
            <a:r>
              <a:rPr lang="hi-IN" altLang="en-US" sz="2400" dirty="0"/>
              <a:t> </a:t>
            </a:r>
            <a:endParaRPr lang="en-US" altLang="en-US" sz="2400" dirty="0"/>
          </a:p>
        </p:txBody>
      </p:sp>
      <p:sp>
        <p:nvSpPr>
          <p:cNvPr id="6" name="Rectangle 3">
            <a:extLst>
              <a:ext uri="{FF2B5EF4-FFF2-40B4-BE49-F238E27FC236}">
                <a16:creationId xmlns:a16="http://schemas.microsoft.com/office/drawing/2014/main" id="{B215029A-FAF5-484F-AB9A-335659971BEE}"/>
              </a:ext>
            </a:extLst>
          </p:cNvPr>
          <p:cNvSpPr>
            <a:spLocks noChangeArrowheads="1"/>
          </p:cNvSpPr>
          <p:nvPr/>
        </p:nvSpPr>
        <p:spPr bwMode="auto">
          <a:xfrm>
            <a:off x="0" y="56754"/>
            <a:ext cx="65"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p:txBody>
      </p:sp>
      <p:pic>
        <p:nvPicPr>
          <p:cNvPr id="7170" name="Picture 2" descr="See the source image">
            <a:extLst>
              <a:ext uri="{FF2B5EF4-FFF2-40B4-BE49-F238E27FC236}">
                <a16:creationId xmlns:a16="http://schemas.microsoft.com/office/drawing/2014/main" id="{6E00E3FB-327A-DFAD-8681-4EB6C4C5B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14762" cy="688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6504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404</TotalTime>
  <Words>1874</Words>
  <Application>Microsoft Office PowerPoint</Application>
  <PresentationFormat>Widescreen</PresentationFormat>
  <Paragraphs>187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inherit</vt:lpstr>
      <vt:lpstr>Tw Cen MT</vt:lpstr>
      <vt:lpstr>Wingdings</vt:lpstr>
      <vt:lpstr>Droplet</vt:lpstr>
      <vt:lpstr>Ayurveda for holistic health  समग्र स्वास्थ्य के लिए आयुर्वेद </vt:lpstr>
      <vt:lpstr>  उष्णमश्नीयात् (चरकसंहिता) </vt:lpstr>
      <vt:lpstr>मात्रावत् अश्नीयात् (चरकसंहिता)</vt:lpstr>
      <vt:lpstr>व्यायामः स्थैर्यकराणाम् (चरकसंहिता)   Bringing about firmness/stability in body</vt:lpstr>
      <vt:lpstr>   INTAKE OF FOOD IN TIME (KALABHOJANA) IS CONSIDERED AS A HEALTHY PRACTICE TO PROMOTE HEALTH (AROGYAKARANAM)</vt:lpstr>
      <vt:lpstr>विषादो रोगवर्धनानां (चरकसंहिता)  Grief (vishada) is the main reason for Aggravation of diseases (rogavardhananam)</vt:lpstr>
      <vt:lpstr>नरो हिताहारविहारसेवी समीक्ष्यकारी विषयेष्वसक्तः|  दाता समः सत्यपरः क्षमावानाप्तोपसेवी च भवत्यरोगः|| (चरकसंहिता)</vt:lpstr>
      <vt:lpstr>आहारो महाभैषज्यं उच्यते । (काश्यपसंहिता)  Appropriate food is considered as the best medicine.</vt:lpstr>
      <vt:lpstr>निद्रायत्तं सुखं दुःखं पुष्टिः कार्श्यं बलाबलम्|  (चरकसंहिता)  </vt:lpstr>
      <vt:lpstr>नगरी नगरस्येव रथस्येव रथी यथा|  स्वशरीरस्य मेधावी कृत्येष्ववहितो भवेत्||   (चरकसंहिता)</vt:lpstr>
      <vt:lpstr>न नक्तं दधि भुञ्जीत (चरकसंहिता)   Curd should not be consumed at night  </vt:lpstr>
      <vt:lpstr>न वेगान् धारयेद्धीमाञ्जातान् मूत्रपुरीषयोः| (चरकसंहिता)</vt:lpstr>
      <vt:lpstr>ब्राह्मे मुहूर्त उत्तिष्ठेत्स्वस्थो रक्षार्थमायुषः| (अष्टांगहृदय)</vt:lpstr>
      <vt:lpstr>सद्वचनमनुष्ठेयानाम् (चरकसंहिता)  one should follow ethical practices for the mental health promotion.</vt:lpstr>
      <vt:lpstr>अभ्यङ्गमाचरेन्नित्यं । (अष्टांगहृदय)  Application of oil on body should be done on daily basis. </vt:lpstr>
      <vt:lpstr>आर्द्रसन्तानता त्यागः कायवाक्चेतसां दमः|  स्वार्थबुद्धिः परार्थेषु पर्याप्तमिति सद्व्रतम्|| (अष्टांगहृदय) </vt:lpstr>
      <vt:lpstr>दिनचर्यां निशाचर्यां ऋतुचर्यां यथोदिताम् |  आचरणपुरुषःस्वस्थः सदा तिष्ठति नान्यथा || </vt:lpstr>
      <vt:lpstr>ऋत्वोरन्त्यादिसप्ताहावृतुसन्धिरिति स्मृतः| तत्र पूर्वो विधिस्त्याज्यः सेवनीयोऽपरः क्रमात्|| असात्म्यजा हि रोगाः स्युः सहसा त्यागशीलनात् ।। (चरकसंहिता)</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Rasashastra &amp; Bhaishajya Kalpana</dc:creator>
  <cp:lastModifiedBy>DELL</cp:lastModifiedBy>
  <cp:revision>50</cp:revision>
  <cp:lastPrinted>2022-09-13T14:54:52Z</cp:lastPrinted>
  <dcterms:created xsi:type="dcterms:W3CDTF">2022-09-13T09:57:46Z</dcterms:created>
  <dcterms:modified xsi:type="dcterms:W3CDTF">2022-10-17T12:39:57Z</dcterms:modified>
</cp:coreProperties>
</file>